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305" r:id="rId6"/>
    <p:sldId id="291" r:id="rId7"/>
    <p:sldId id="297" r:id="rId8"/>
    <p:sldId id="298" r:id="rId9"/>
    <p:sldId id="304" r:id="rId10"/>
    <p:sldId id="303" r:id="rId11"/>
    <p:sldId id="307" r:id="rId12"/>
    <p:sldId id="306" r:id="rId13"/>
    <p:sldId id="308" r:id="rId14"/>
    <p:sldId id="309" r:id="rId15"/>
    <p:sldId id="310" r:id="rId16"/>
    <p:sldId id="31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" initials="M" lastIdx="17" clrIdx="0">
    <p:extLst>
      <p:ext uri="{19B8F6BF-5375-455C-9EA6-DF929625EA0E}">
        <p15:presenceInfo xmlns:p15="http://schemas.microsoft.com/office/powerpoint/2012/main" userId="S::matt64335@cpni.gov.uk::763515f7-f6e7-4d3a-8a98-0746fdf224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FF7E79"/>
    <a:srgbClr val="175278"/>
    <a:srgbClr val="011893"/>
    <a:srgbClr val="0432FF"/>
    <a:srgbClr val="005781"/>
    <a:srgbClr val="254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20" d="100"/>
          <a:sy n="120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E46CD-A816-AE4A-B8E9-DF5E53AC114D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35E53-1396-A345-BE89-3B4AD365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4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2629908"/>
            <a:ext cx="7772400" cy="1470025"/>
          </a:xfrm>
        </p:spPr>
        <p:txBody>
          <a:bodyPr/>
          <a:lstStyle/>
          <a:p>
            <a:r>
              <a:rPr lang="en-US"/>
              <a:t>Cover Title, Calibri Bold, 36 </a:t>
            </a:r>
            <a:r>
              <a:rPr lang="en-US" err="1"/>
              <a:t>pt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647175"/>
            <a:ext cx="6400800" cy="621539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2542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Subheading 1, Calibri Bold, 22pt</a:t>
            </a:r>
            <a:endParaRPr lang="en-GB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116488"/>
            <a:ext cx="3901571" cy="1087483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188640"/>
            <a:ext cx="1604746" cy="90210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A29AC7-F4A1-2A4B-A621-561BDA94C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67" y="6402069"/>
            <a:ext cx="442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5425E"/>
                </a:solidFill>
              </a:defRPr>
            </a:lvl1pPr>
          </a:lstStyle>
          <a:p>
            <a:fld id="{59CE34BA-DF15-4136-BEEB-73635772F3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D4CED-9291-764A-8091-7F993DBE9804}"/>
              </a:ext>
            </a:extLst>
          </p:cNvPr>
          <p:cNvSpPr/>
          <p:nvPr userDrawn="1"/>
        </p:nvSpPr>
        <p:spPr>
          <a:xfrm flipV="1">
            <a:off x="100934" y="6333490"/>
            <a:ext cx="8942131" cy="45719"/>
          </a:xfrm>
          <a:prstGeom prst="rect">
            <a:avLst/>
          </a:prstGeom>
          <a:solidFill>
            <a:srgbClr val="254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878FF4-156E-9343-AFE7-9DE6A8B4F8CB}"/>
              </a:ext>
            </a:extLst>
          </p:cNvPr>
          <p:cNvSpPr/>
          <p:nvPr userDrawn="1"/>
        </p:nvSpPr>
        <p:spPr>
          <a:xfrm flipV="1">
            <a:off x="100934" y="1228595"/>
            <a:ext cx="8942131" cy="45719"/>
          </a:xfrm>
          <a:prstGeom prst="rect">
            <a:avLst/>
          </a:prstGeom>
          <a:solidFill>
            <a:srgbClr val="254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7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06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30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3C49BF-895B-BB49-9725-BDD5A7A2718D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0931" y="5960000"/>
            <a:ext cx="1597444" cy="898000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D6DACA0-573B-464F-86DB-7DE3B8BE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8418"/>
            <a:ext cx="2895600" cy="365125"/>
          </a:xfrm>
        </p:spPr>
        <p:txBody>
          <a:bodyPr/>
          <a:lstStyle/>
          <a:p>
            <a:r>
              <a:rPr lang="en-GB"/>
              <a:t>OFFICIAL SENSITIVE ©Crown Copyright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717C08-0D11-194B-B217-539471A5F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67" y="6402069"/>
            <a:ext cx="442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5425E"/>
                </a:solidFill>
              </a:defRPr>
            </a:lvl1pPr>
          </a:lstStyle>
          <a:p>
            <a:fld id="{59CE34BA-DF15-4136-BEEB-73635772F3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0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1412777"/>
            <a:ext cx="7772400" cy="720080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0E45E0-C927-EE44-BFE4-CA98DC87AEE3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116488"/>
            <a:ext cx="3901571" cy="10874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3B9A16-5A7D-E245-B8C5-F3031755DDDD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188640"/>
            <a:ext cx="1604746" cy="9021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0958DBC-F56E-1B43-B5B9-24204D8EA6EF}"/>
              </a:ext>
            </a:extLst>
          </p:cNvPr>
          <p:cNvSpPr/>
          <p:nvPr userDrawn="1"/>
        </p:nvSpPr>
        <p:spPr>
          <a:xfrm flipV="1">
            <a:off x="100934" y="6333490"/>
            <a:ext cx="8942131" cy="45719"/>
          </a:xfrm>
          <a:prstGeom prst="rect">
            <a:avLst/>
          </a:prstGeom>
          <a:solidFill>
            <a:srgbClr val="254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15575A-3318-2C41-9BBA-14F0BD6CABC4}"/>
              </a:ext>
            </a:extLst>
          </p:cNvPr>
          <p:cNvSpPr/>
          <p:nvPr userDrawn="1"/>
        </p:nvSpPr>
        <p:spPr>
          <a:xfrm flipV="1">
            <a:off x="100934" y="1228595"/>
            <a:ext cx="8942131" cy="45719"/>
          </a:xfrm>
          <a:prstGeom prst="rect">
            <a:avLst/>
          </a:prstGeom>
          <a:solidFill>
            <a:srgbClr val="254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1DADD0B-FCA2-2B4D-8115-720821B83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67" y="6402069"/>
            <a:ext cx="442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5425E"/>
                </a:solidFill>
              </a:defRPr>
            </a:lvl1pPr>
          </a:lstStyle>
          <a:p>
            <a:fld id="{59CE34BA-DF15-4136-BEEB-73635772F3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9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B80B21-4C7B-8649-B07F-D927478582CC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0931" y="5960000"/>
            <a:ext cx="1597444" cy="89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07F833DD-6BFA-FD43-845E-25D95917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8418"/>
            <a:ext cx="2895600" cy="365125"/>
          </a:xfrm>
        </p:spPr>
        <p:txBody>
          <a:bodyPr/>
          <a:lstStyle/>
          <a:p>
            <a:r>
              <a:rPr lang="en-GB"/>
              <a:t>OFFICIAL SENSITIVE ©Crown Copyright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5202790-C59F-8345-BC8E-E568FAECB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67" y="6402069"/>
            <a:ext cx="442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5425E"/>
                </a:solidFill>
              </a:defRPr>
            </a:lvl1pPr>
          </a:lstStyle>
          <a:p>
            <a:fld id="{59CE34BA-DF15-4136-BEEB-73635772F3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0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85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85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63A3B3-943C-684A-8533-98A1D4FD873B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0931" y="5960000"/>
            <a:ext cx="1597444" cy="898000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3F40AAD-A2BF-1246-8098-9877E740E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8418"/>
            <a:ext cx="2895600" cy="365125"/>
          </a:xfrm>
        </p:spPr>
        <p:txBody>
          <a:bodyPr/>
          <a:lstStyle/>
          <a:p>
            <a:r>
              <a:rPr lang="en-GB"/>
              <a:t>OFFICIAL SENSITIVE ©Crown Copyright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A286B4F-505A-4744-916B-29735020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67" y="6402069"/>
            <a:ext cx="442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5425E"/>
                </a:solidFill>
              </a:defRPr>
            </a:lvl1pPr>
          </a:lstStyle>
          <a:p>
            <a:fld id="{59CE34BA-DF15-4136-BEEB-73635772F3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4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8418"/>
            <a:ext cx="2895600" cy="365125"/>
          </a:xfrm>
        </p:spPr>
        <p:txBody>
          <a:bodyPr/>
          <a:lstStyle/>
          <a:p>
            <a:r>
              <a:rPr lang="en-GB"/>
              <a:t>OFFICIAL SENSITIVE ©Crown Copyright</a:t>
            </a:r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0931" y="5960000"/>
            <a:ext cx="1597444" cy="8980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E9D44A-B7FB-1F40-8AF0-FE5770B51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67" y="6402069"/>
            <a:ext cx="442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5425E"/>
                </a:solidFill>
              </a:defRPr>
            </a:lvl1pPr>
          </a:lstStyle>
          <a:p>
            <a:fld id="{59CE34BA-DF15-4136-BEEB-73635772F3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6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0931" y="5960000"/>
            <a:ext cx="1597444" cy="8980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AAC945F-AF4A-694E-B824-42C6076B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8418"/>
            <a:ext cx="2895600" cy="365125"/>
          </a:xfrm>
        </p:spPr>
        <p:txBody>
          <a:bodyPr/>
          <a:lstStyle/>
          <a:p>
            <a:r>
              <a:rPr lang="en-GB"/>
              <a:t>OFFICIAL SENSITIVE ©Crown Copyright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E55437-B630-F046-AE27-CF28F094E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67" y="6402069"/>
            <a:ext cx="442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5425E"/>
                </a:solidFill>
              </a:defRPr>
            </a:lvl1pPr>
          </a:lstStyle>
          <a:p>
            <a:fld id="{59CE34BA-DF15-4136-BEEB-73635772F3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51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86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5578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61EC3D-ADD3-F344-89C5-6FBA12A8004B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0931" y="5960000"/>
            <a:ext cx="1597444" cy="898000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2B87291-BFE2-B84B-AAE2-BBD2621B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8418"/>
            <a:ext cx="2895600" cy="365125"/>
          </a:xfrm>
        </p:spPr>
        <p:txBody>
          <a:bodyPr/>
          <a:lstStyle/>
          <a:p>
            <a:r>
              <a:rPr lang="en-GB"/>
              <a:t>OFFICIAL SENSITIVE ©Crown Copyright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B54695C-CD92-5F4A-9F5A-5F7613D59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67" y="6402069"/>
            <a:ext cx="442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5425E"/>
                </a:solidFill>
              </a:defRPr>
            </a:lvl1pPr>
          </a:lstStyle>
          <a:p>
            <a:fld id="{59CE34BA-DF15-4136-BEEB-73635772F3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2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0931" y="5960000"/>
            <a:ext cx="1597444" cy="89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C6E591F-AF90-BE4A-A213-1BBE3F15B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8418"/>
            <a:ext cx="2895600" cy="365125"/>
          </a:xfrm>
        </p:spPr>
        <p:txBody>
          <a:bodyPr/>
          <a:lstStyle/>
          <a:p>
            <a:r>
              <a:rPr lang="en-GB"/>
              <a:t>OFFICIAL SENSITIVE ©Crown Copyright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865B1B0-6D35-E346-A4A7-8D7F44F13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67" y="6402069"/>
            <a:ext cx="442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5425E"/>
                </a:solidFill>
              </a:defRPr>
            </a:lvl1pPr>
          </a:lstStyle>
          <a:p>
            <a:fld id="{59CE34BA-DF15-4136-BEEB-73635772F3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5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77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D94B1-F03D-2541-8AFE-C10CF96FF097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0931" y="5960000"/>
            <a:ext cx="1597444" cy="898000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215DE88-8617-C74D-BA18-EDA998A6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8418"/>
            <a:ext cx="2895600" cy="365125"/>
          </a:xfrm>
        </p:spPr>
        <p:txBody>
          <a:bodyPr/>
          <a:lstStyle/>
          <a:p>
            <a:r>
              <a:rPr lang="en-GB"/>
              <a:t>OFFICIAL SENSITIVE ©Crown Copyright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C639F9-D9BA-6C4B-B335-EB56E8D20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67" y="6402069"/>
            <a:ext cx="442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5425E"/>
                </a:solidFill>
              </a:defRPr>
            </a:lvl1pPr>
          </a:lstStyle>
          <a:p>
            <a:fld id="{59CE34BA-DF15-4136-BEEB-73635772F3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OFFICIAL SENSITIVE ©Crown Copyright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E34BA-DF15-4136-BEEB-73635772F3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80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V19Actions@cpni.gov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6B01-D570-EB4D-A1F8-AFEC4639A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693987"/>
            <a:ext cx="864096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dirty="0"/>
              <a:t>CPNI CV-19 Workplace Actions Campaign</a:t>
            </a:r>
            <a:br>
              <a:rPr lang="en-US" sz="3100" dirty="0"/>
            </a:br>
            <a:r>
              <a:rPr lang="en-US" sz="2200" dirty="0"/>
              <a:t>Example campaign materials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6</a:t>
            </a:r>
            <a:r>
              <a:rPr lang="en-US" sz="3100" baseline="30000" dirty="0"/>
              <a:t>th</a:t>
            </a:r>
            <a:r>
              <a:rPr lang="en-US" sz="3100" dirty="0"/>
              <a:t> May 2020</a:t>
            </a: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1800" dirty="0">
                <a:solidFill>
                  <a:schemeClr val="tx2"/>
                </a:solidFill>
                <a:hlinkClick r:id="rId2"/>
              </a:rPr>
              <a:t>CV19Actions@cpni.gov.uk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E5F3E-5A97-854C-99F1-8BF35F557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E34BA-DF15-4136-BEEB-73635772F3A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1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C5A9-D0D9-EC46-931C-6071D87A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E6E44-521F-804C-A556-ACD6A721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OFFICIAL ©Crown Copyright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E0BB2-2EB1-6F48-BA21-F80D71125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E34BA-DF15-4136-BEEB-73635772F3A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3C707-82AF-A944-BCE9-0C44626A2C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70076" y="1295718"/>
            <a:ext cx="3803848" cy="488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7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54C8-F935-424F-90F0-0F6D098C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Instructional </a:t>
            </a:r>
            <a:r>
              <a:rPr lang="en-GB" sz="2800" dirty="0"/>
              <a:t>(number editable)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C7331-6F2B-5947-B47D-8E079936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OFFICIAL ©Crown Copyright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91F89-2753-1A4D-94FB-83231C69D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E34BA-DF15-4136-BEEB-73635772F3A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7087DB3-A9DA-4E4B-9BB8-1403FF9CB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902" y="1670303"/>
            <a:ext cx="2879142" cy="407250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EC80902-3181-0F4E-B3F3-518CFAE96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480" y="1670303"/>
            <a:ext cx="2879142" cy="407250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686F652-5EB0-A44D-95C0-8D39C32D3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58" y="1670304"/>
            <a:ext cx="2879142" cy="40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4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54C8-F935-424F-90F0-0F6D098C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C7331-6F2B-5947-B47D-8E079936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OFFICIAL ©Crown Copyright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91F89-2753-1A4D-94FB-83231C69D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E34BA-DF15-4136-BEEB-73635772F3AC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838CCB1-5715-4448-9E0D-2196A3B15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86" y="1767840"/>
            <a:ext cx="2864714" cy="406031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95F2328-FBCF-9848-A746-4A013915A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086" y="1767840"/>
            <a:ext cx="2864714" cy="4060316"/>
          </a:xfrm>
          <a:prstGeom prst="rect">
            <a:avLst/>
          </a:prstGeom>
        </p:spPr>
      </p:pic>
      <p:pic>
        <p:nvPicPr>
          <p:cNvPr id="10" name="Picture 9" descr="A picture containing bottle, food, people, traffic&#10;&#10;Description automatically generated">
            <a:extLst>
              <a:ext uri="{FF2B5EF4-FFF2-40B4-BE49-F238E27FC236}">
                <a16:creationId xmlns:a16="http://schemas.microsoft.com/office/drawing/2014/main" id="{0D9114BA-81C3-1142-9573-B73F456CD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86" y="1767840"/>
            <a:ext cx="2864714" cy="40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4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7008-50D7-8E4C-AAAD-43D0ACD0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F7102-4738-7C41-80A4-73B028C8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OFFICIAL ©Crown Copyright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3DCE6-8803-E645-B44F-263D3A6F0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E34BA-DF15-4136-BEEB-73635772F3AC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BBBDE37-BCC8-E24F-8EE5-35F38288C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265" y="2121408"/>
            <a:ext cx="2074584" cy="2940422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8DDEE65-6317-F843-8E12-829993EC8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287" y="2121408"/>
            <a:ext cx="2074584" cy="294042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A7471F8-665E-6940-B73B-529CB3ADC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43" y="2121408"/>
            <a:ext cx="2074584" cy="294042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E65DF33-4934-D149-ACF3-7379DB4DB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09" y="2121408"/>
            <a:ext cx="2074584" cy="294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0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0F1A3-0758-B542-9BC5-6B297E92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behaviours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B840E-62CC-9045-B82A-DBCAE194F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E34BA-DF15-4136-BEEB-73635772F3A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6755E5-23B9-1B42-8A08-ECA069327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31" y="1609344"/>
            <a:ext cx="5691237" cy="402374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6B0F10-4B28-3343-A901-270222A71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632" y="1609344"/>
            <a:ext cx="2856137" cy="40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2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F79A-EE45-7F41-8877-91E5E1AF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copy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B8C4A-2B51-DA47-B882-AF4D279E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OFFICIAL ©Crown Copyright</a:t>
            </a: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A54707CA-E3CF-044B-AD38-77A78CFA5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85" y="1258633"/>
            <a:ext cx="2774221" cy="392296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9BA324B-019D-104D-B79C-5CBA3E879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73" y="1258633"/>
            <a:ext cx="2774221" cy="3922967"/>
          </a:xfrm>
          <a:prstGeom prst="rect">
            <a:avLst/>
          </a:prstGeom>
        </p:spPr>
      </p:pic>
      <p:pic>
        <p:nvPicPr>
          <p:cNvPr id="7" name="Picture 6" descr="A picture containing truck, yellow, traffic&#10;&#10;Description automatically generated">
            <a:extLst>
              <a:ext uri="{FF2B5EF4-FFF2-40B4-BE49-F238E27FC236}">
                <a16:creationId xmlns:a16="http://schemas.microsoft.com/office/drawing/2014/main" id="{C91FF1EA-3F01-474B-A8CF-D3CF1C5C2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579" y="1258633"/>
            <a:ext cx="2774221" cy="39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1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DD56-2208-5346-B53A-EE3B4767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copy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53A071-A8AD-1443-9CBA-22352D88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OFFICIAL ©Crown Copyright</a:t>
            </a:r>
          </a:p>
        </p:txBody>
      </p:sp>
      <p:pic>
        <p:nvPicPr>
          <p:cNvPr id="4" name="Picture 3" descr="A picture containing truck, yellow, people&#10;&#10;Description automatically generated">
            <a:extLst>
              <a:ext uri="{FF2B5EF4-FFF2-40B4-BE49-F238E27FC236}">
                <a16:creationId xmlns:a16="http://schemas.microsoft.com/office/drawing/2014/main" id="{478E7DA3-3EA5-E04D-9751-11272118A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32" y="1316736"/>
            <a:ext cx="3250714" cy="4596765"/>
          </a:xfrm>
          <a:prstGeom prst="rect">
            <a:avLst/>
          </a:prstGeom>
        </p:spPr>
      </p:pic>
      <p:pic>
        <p:nvPicPr>
          <p:cNvPr id="7" name="Picture 6" descr="A picture containing truck&#10;&#10;Description automatically generated">
            <a:extLst>
              <a:ext uri="{FF2B5EF4-FFF2-40B4-BE49-F238E27FC236}">
                <a16:creationId xmlns:a16="http://schemas.microsoft.com/office/drawing/2014/main" id="{71C48AFA-8E9E-3E40-84A4-10EFBDBA1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457" y="1316736"/>
            <a:ext cx="3261354" cy="45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1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84BF-2AC6-224B-955A-A99DC30A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copy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D0C651-057C-AA4C-AFE8-2A108054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OFFICIAL ©Crown Copyright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568241-31A4-5C4F-B04E-29AF4DF81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53" y="1235835"/>
            <a:ext cx="3393874" cy="4799205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D05C778-0EA1-E74A-8C6C-16C38AD20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490" y="1235835"/>
            <a:ext cx="3393874" cy="47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0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1932-21E4-284A-879B-3FFEBECA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copy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B0588-81C7-6345-8C63-1D5F8E7E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OFFICIAL ©Crown Copyright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EAB9-E4B6-A546-A1F3-D59A6BDD7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E34BA-DF15-4136-BEEB-73635772F3A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D5B6B0F-1DED-AE48-98CD-6A7944DB6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886" y="1231392"/>
            <a:ext cx="3362798" cy="4755261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B0DBA1B-AE4D-4241-BCDE-E53FD4334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61" y="1231392"/>
            <a:ext cx="3362798" cy="47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9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1FDD-EC75-9640-93CF-B9CAB1DD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copy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94D99-2005-5540-BA99-BACC0C49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OFFICIAL ©Crown Copyright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77C5B-E955-DE41-A613-4DDFA51AB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E34BA-DF15-4136-BEEB-73635772F3A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4" descr="A picture containing traffic&#10;&#10;Description automatically generated">
            <a:extLst>
              <a:ext uri="{FF2B5EF4-FFF2-40B4-BE49-F238E27FC236}">
                <a16:creationId xmlns:a16="http://schemas.microsoft.com/office/drawing/2014/main" id="{E4ADF8ED-ED6E-B947-A648-E0916B72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752" y="1417638"/>
            <a:ext cx="3372048" cy="47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98AC-F23F-7644-ACF0-BD125554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copy A2 size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3D651-7C46-EE4E-B8E6-FE173F6C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OFFICIAL ©Crown Copyright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DE35B-302C-CB42-AA05-C287A5434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E34BA-DF15-4136-BEEB-73635772F3A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9C2913-A1F5-204C-A062-66EC05018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228" y="1524000"/>
            <a:ext cx="3181909" cy="4499229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85EB9B-27D5-F349-834F-CE4C4E149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03" y="1524000"/>
            <a:ext cx="3181909" cy="44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5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0FC2-8034-4941-B834-785E5E82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Desk notices (3D)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426C0-B669-6544-8F19-7BABC1DD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OFFICIAL ©Crown Copyright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F5FFE-EA9D-ED4C-813E-6C0DF46CC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E34BA-DF15-4136-BEEB-73635772F3A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EEAB7C3-94F2-4249-9F67-5961BF0014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9836" y="2224535"/>
            <a:ext cx="3886796" cy="2716197"/>
          </a:xfrm>
          <a:prstGeom prst="rect">
            <a:avLst/>
          </a:prstGeom>
        </p:spPr>
      </p:pic>
      <p:pic>
        <p:nvPicPr>
          <p:cNvPr id="6" name="Picture 5" descr="A picture containing truck, bottle, yellow, traffic&#10;&#10;Description automatically generated">
            <a:extLst>
              <a:ext uri="{FF2B5EF4-FFF2-40B4-BE49-F238E27FC236}">
                <a16:creationId xmlns:a16="http://schemas.microsoft.com/office/drawing/2014/main" id="{70B2ACB5-041A-BE45-B5B5-871E08590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80" y="2224535"/>
            <a:ext cx="3836121" cy="27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86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05C0742592344ADAAA0614F91CECA" ma:contentTypeVersion="36" ma:contentTypeDescription="Create a new document." ma:contentTypeScope="" ma:versionID="0223d8cab3cdf1c37d450cf45cc50e0a">
  <xsd:schema xmlns:xsd="http://www.w3.org/2001/XMLSchema" xmlns:xs="http://www.w3.org/2001/XMLSchema" xmlns:p="http://schemas.microsoft.com/office/2006/metadata/properties" xmlns:ns1="http://schemas.microsoft.com/sharepoint/v3" xmlns:ns2="bb7325f3-b011-4498-9131-ebaa0962df27" xmlns:ns3="abefd017-8fd9-4a55-9739-8419ef01bbe5" targetNamespace="http://schemas.microsoft.com/office/2006/metadata/properties" ma:root="true" ma:fieldsID="b9bea57ef9c025e4e0480b146434e616" ns1:_="" ns2:_="" ns3:_="">
    <xsd:import namespace="http://schemas.microsoft.com/sharepoint/v3"/>
    <xsd:import namespace="bb7325f3-b011-4498-9131-ebaa0962df27"/>
    <xsd:import namespace="abefd017-8fd9-4a55-9739-8419ef01bbe5"/>
    <xsd:element name="properties">
      <xsd:complexType>
        <xsd:sequence>
          <xsd:element name="documentManagement">
            <xsd:complexType>
              <xsd:all>
                <xsd:element ref="ns2:IM_x0020_ONLY_x0020_Tagged" minOccurs="0"/>
                <xsd:element ref="ns2:de22cc522f264a16b6a02cc81a1c65ea" minOccurs="0"/>
                <xsd:element ref="ns3:TaxCatchAll" minOccurs="0"/>
                <xsd:element ref="ns2:f189e8e993f249f7b58f7b55909b6094" minOccurs="0"/>
                <xsd:element ref="ns2:IM_x0020_ONLY_x0020_Migration_x0020_Owner" minOccurs="0"/>
                <xsd:element ref="ns2:IM_x0020_ONLY_x0020_Migration_x0020_Run_x0020_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h94e0a108f7c41a3a64c9ef1bc225a85" minOccurs="0"/>
                <xsd:element ref="ns2:d2bad3f21a2f46eba5a378e5938d0d5b" minOccurs="0"/>
                <xsd:element ref="ns2:e1db5f798ae74cffb077469a8ce0bb7e" minOccurs="0"/>
                <xsd:element ref="ns2:n22108cecbfc447582045cd6a677cfdb" minOccurs="0"/>
                <xsd:element ref="ns2:ef383304365a4fb6ab9f2d69f7061b82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325f3-b011-4498-9131-ebaa0962df27" elementFormDefault="qualified">
    <xsd:import namespace="http://schemas.microsoft.com/office/2006/documentManagement/types"/>
    <xsd:import namespace="http://schemas.microsoft.com/office/infopath/2007/PartnerControls"/>
    <xsd:element name="IM_x0020_ONLY_x0020_Tagged" ma:index="8" nillable="true" ma:displayName="IM ONLY Tagged" ma:default="0" ma:internalName="IM_x0020_ONLY_x0020_Tagged">
      <xsd:simpleType>
        <xsd:restriction base="dms:Boolean"/>
      </xsd:simpleType>
    </xsd:element>
    <xsd:element name="de22cc522f264a16b6a02cc81a1c65ea" ma:index="9" ma:taxonomy="true" ma:internalName="de22cc522f264a16b6a02cc81a1c65ea" ma:taxonomyFieldName="Classification" ma:displayName="Classification" ma:default="405;#OFFICIAL SENSITIVE|b8f1ba15-3bb3-41e1-bdfa-a35393622c92" ma:fieldId="{de22cc52-2f26-4a16-b6a0-2cc81a1c65ea}" ma:sspId="420e3594-fcb2-460c-8654-7d399aaf98f0" ma:termSetId="bd67d3cb-419b-4148-8188-5e42cf6eb8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189e8e993f249f7b58f7b55909b6094" ma:index="12" ma:taxonomy="true" ma:internalName="f189e8e993f249f7b58f7b55909b6094" ma:taxonomyFieldName="CPNI_x0020_Capability" ma:displayName="CPNI Capability" ma:default="2;#CPNI - Personnel and People Security|291e4e90-cba4-4bb6-bb4e-31bef577f5ef" ma:fieldId="{f189e8e9-93f2-49f7-b58f-7b55909b6094}" ma:taxonomyMulti="true" ma:sspId="420e3594-fcb2-460c-8654-7d399aaf98f0" ma:termSetId="0de9deed-181d-478d-bc0e-45ece8eeb7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_x0020_ONLY_x0020_Migration_x0020_Owner" ma:index="13" nillable="true" ma:displayName="IM ONLY Migration Owner" ma:hidden="true" ma:internalName="IM_x0020_ONLY_x0020_Migration_x0020_Owner" ma:readOnly="false">
      <xsd:simpleType>
        <xsd:restriction base="dms:Text">
          <xsd:maxLength value="255"/>
        </xsd:restriction>
      </xsd:simpleType>
    </xsd:element>
    <xsd:element name="IM_x0020_ONLY_x0020_Migration_x0020_Run_x0020_ID" ma:index="15" nillable="true" ma:displayName="IM ONLY Migration Run ID" ma:hidden="true" ma:internalName="IM_x0020_ONLY_x0020_Migration_x0020_Run_x0020_ID" ma:readOnly="false">
      <xsd:simpleType>
        <xsd:restriction base="dms:Text">
          <xsd:maxLength value="10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h94e0a108f7c41a3a64c9ef1bc225a85" ma:index="23" ma:taxonomy="true" ma:internalName="h94e0a108f7c41a3a64c9ef1bc225a85" ma:taxonomyFieldName="Document_x0020_Type" ma:displayName="Document Type" ma:default="" ma:fieldId="{194e0a10-8f7c-41a3-a64c-9ef1bc225a85}" ma:sspId="420e3594-fcb2-460c-8654-7d399aaf98f0" ma:termSetId="fba70ff3-3d94-49e7-9589-f44e37abbb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2bad3f21a2f46eba5a378e5938d0d5b" ma:index="25" nillable="true" ma:taxonomy="true" ma:internalName="d2bad3f21a2f46eba5a378e5938d0d5b" ma:taxonomyFieldName="Sectors" ma:displayName="Sectors" ma:default="" ma:fieldId="{d2bad3f2-1a2f-46eb-a5a3-78e5938d0d5b}" ma:taxonomyMulti="true" ma:sspId="420e3594-fcb2-460c-8654-7d399aaf98f0" ma:termSetId="88064a27-1c02-4b2e-8b17-889041d06d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db5f798ae74cffb077469a8ce0bb7e" ma:index="27" nillable="true" ma:taxonomy="true" ma:internalName="e1db5f798ae74cffb077469a8ce0bb7e" ma:taxonomyFieldName="Organisations" ma:displayName="Organisations" ma:default="" ma:fieldId="{e1db5f79-8ae7-4cff-b077-469a8ce0bb7e}" ma:taxonomyMulti="true" ma:sspId="420e3594-fcb2-460c-8654-7d399aaf98f0" ma:termSetId="9cfc5e50-69f7-4ba7-a267-def0a7967d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2108cecbfc447582045cd6a677cfdb" ma:index="29" nillable="true" ma:taxonomy="true" ma:internalName="n22108cecbfc447582045cd6a677cfdb" ma:taxonomyFieldName="Locations_x002f_Assets" ma:displayName="Locations/Assets" ma:default="" ma:fieldId="{722108ce-cbfc-4475-8204-5cd6a677cfdb}" ma:taxonomyMulti="true" ma:sspId="420e3594-fcb2-460c-8654-7d399aaf98f0" ma:termSetId="6aa4b998-1c33-489a-910b-269cf959b5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f383304365a4fb6ab9f2d69f7061b82" ma:index="31" nillable="true" ma:taxonomy="true" ma:internalName="ef383304365a4fb6ab9f2d69f7061b82" ma:taxonomyFieldName="Themes" ma:displayName="Themes" ma:default="" ma:fieldId="{ef383304-365a-4fb6-ab9f-2d69f7061b82}" ma:taxonomyMulti="true" ma:sspId="420e3594-fcb2-460c-8654-7d399aaf98f0" ma:termSetId="4f5dc80b-137b-40a2-8710-1f3a4de75c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fd017-8fd9-4a55-9739-8419ef01bbe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4d72efe-e7b5-4968-8a26-c8559044a823}" ma:internalName="TaxCatchAll" ma:showField="CatchAllData" ma:web="abefd017-8fd9-4a55-9739-8419ef01bb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_x0020_ONLY_x0020_Migration_x0020_Owner xmlns="bb7325f3-b011-4498-9131-ebaa0962df27" xsi:nil="true"/>
    <IM_x0020_ONLY_x0020_Migration_x0020_Run_x0020_ID xmlns="bb7325f3-b011-4498-9131-ebaa0962df27">4- 271119</IM_x0020_ONLY_x0020_Migration_x0020_Run_x0020_ID>
    <IM_x0020_ONLY_x0020_Tagged xmlns="bb7325f3-b011-4498-9131-ebaa0962df27">true</IM_x0020_ONLY_x0020_Tagged>
    <de22cc522f264a16b6a02cc81a1c65ea xmlns="bb7325f3-b011-4498-9131-ebaa0962df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SENSITIVE - (Migrated)</TermName>
          <TermId xmlns="http://schemas.microsoft.com/office/infopath/2007/PartnerControls">6f9392c5-d7cc-42fd-9ee4-503b8129575e</TermId>
        </TermInfo>
      </Terms>
    </de22cc522f264a16b6a02cc81a1c65ea>
    <TaxCatchAll xmlns="abefd017-8fd9-4a55-9739-8419ef01bbe5">
      <Value>2</Value>
      <Value>195</Value>
      <Value>142</Value>
      <Value>3</Value>
      <Value>70</Value>
      <Value>1</Value>
    </TaxCatchAll>
    <f189e8e993f249f7b58f7b55909b6094 xmlns="bb7325f3-b011-4498-9131-ebaa0962df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CPNI - Personnel and People Security</TermName>
          <TermId xmlns="http://schemas.microsoft.com/office/infopath/2007/PartnerControls">291e4e90-cba4-4bb6-bb4e-31bef577f5ef</TermId>
        </TermInfo>
      </Terms>
    </f189e8e993f249f7b58f7b55909b6094>
    <ef383304365a4fb6ab9f2d69f7061b82 xmlns="bb7325f3-b011-4498-9131-ebaa0962df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Disruptive Effects</TermName>
          <TermId xmlns="http://schemas.microsoft.com/office/infopath/2007/PartnerControls">c51043f5-5fdc-430d-8e25-e8174612680a</TermId>
        </TermInfo>
        <TermInfo xmlns="http://schemas.microsoft.com/office/infopath/2007/PartnerControls">
          <TermName xmlns="http://schemas.microsoft.com/office/infopath/2007/PartnerControls">Security Minded Communications</TermName>
          <TermId xmlns="http://schemas.microsoft.com/office/infopath/2007/PartnerControls">39e0062c-38ae-4bcb-9688-5d61159b8b1f</TermId>
        </TermInfo>
        <TermInfo xmlns="http://schemas.microsoft.com/office/infopath/2007/PartnerControls">
          <TermName xmlns="http://schemas.microsoft.com/office/infopath/2007/PartnerControls">Events</TermName>
          <TermId xmlns="http://schemas.microsoft.com/office/infopath/2007/PartnerControls">e0682c34-ee7c-42b8-8fb2-01a6600e42f0</TermId>
        </TermInfo>
      </Terms>
    </ef383304365a4fb6ab9f2d69f7061b82>
    <_ip_UnifiedCompliancePolicyUIAction xmlns="http://schemas.microsoft.com/sharepoint/v3" xsi:nil="true"/>
    <n22108cecbfc447582045cd6a677cfdb xmlns="bb7325f3-b011-4498-9131-ebaa0962df27">
      <Terms xmlns="http://schemas.microsoft.com/office/infopath/2007/PartnerControls"/>
    </n22108cecbfc447582045cd6a677cfdb>
    <e1db5f798ae74cffb077469a8ce0bb7e xmlns="bb7325f3-b011-4498-9131-ebaa0962df27">
      <Terms xmlns="http://schemas.microsoft.com/office/infopath/2007/PartnerControls"/>
    </e1db5f798ae74cffb077469a8ce0bb7e>
    <d2bad3f21a2f46eba5a378e5938d0d5b xmlns="bb7325f3-b011-4498-9131-ebaa0962df27">
      <Terms xmlns="http://schemas.microsoft.com/office/infopath/2007/PartnerControls"/>
    </d2bad3f21a2f46eba5a378e5938d0d5b>
    <_ip_UnifiedCompliancePolicyProperties xmlns="http://schemas.microsoft.com/sharepoint/v3" xsi:nil="true"/>
    <h94e0a108f7c41a3a64c9ef1bc225a85 xmlns="bb7325f3-b011-4498-9131-ebaa0962df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Migrated Document</TermName>
          <TermId xmlns="http://schemas.microsoft.com/office/infopath/2007/PartnerControls">c3bc600b-2a83-48ee-8e0a-55645529a68c</TermId>
        </TermInfo>
      </Terms>
    </h94e0a108f7c41a3a64c9ef1bc225a85>
    <SharedWithUsers xmlns="abefd017-8fd9-4a55-9739-8419ef01bbe5">
      <UserInfo>
        <DisplayName>Matt</DisplayName>
        <AccountId>111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BA6CF16-AC14-46F8-9B9A-92F87E0C1B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6D6943-C60E-42E4-B795-A4DEC002C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7325f3-b011-4498-9131-ebaa0962df27"/>
    <ds:schemaRef ds:uri="abefd017-8fd9-4a55-9739-8419ef01bb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88F7F9-0A47-4192-A75E-543384C4DB05}">
  <ds:schemaRefs>
    <ds:schemaRef ds:uri="http://purl.org/dc/terms/"/>
    <ds:schemaRef ds:uri="abefd017-8fd9-4a55-9739-8419ef01bbe5"/>
    <ds:schemaRef ds:uri="http://purl.org/dc/elements/1.1/"/>
    <ds:schemaRef ds:uri="http://schemas.microsoft.com/office/2006/documentManagement/types"/>
    <ds:schemaRef ds:uri="bb7325f3-b011-4498-9131-ebaa0962df27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8265</TotalTime>
  <Words>108</Words>
  <Application>Microsoft Macintosh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 CPNI CV-19 Workplace Actions Campaign Example campaign materials  6th May 2020   CV19Actions@cpni.gov.uk </vt:lpstr>
      <vt:lpstr>All behaviours</vt:lpstr>
      <vt:lpstr>Short copy</vt:lpstr>
      <vt:lpstr>Short copy</vt:lpstr>
      <vt:lpstr>Long copy</vt:lpstr>
      <vt:lpstr>Long copy</vt:lpstr>
      <vt:lpstr>Long copy</vt:lpstr>
      <vt:lpstr>Long copy A2 size </vt:lpstr>
      <vt:lpstr>Desk notices (3D) </vt:lpstr>
      <vt:lpstr>Instructional</vt:lpstr>
      <vt:lpstr>Instructional (number editable)</vt:lpstr>
      <vt:lpstr>Instructional</vt:lpstr>
      <vt:lpstr>Instructional</vt:lpstr>
    </vt:vector>
  </TitlesOfParts>
  <Manager/>
  <Company>CPNI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</dc:title>
  <dc:subject/>
  <dc:creator>.</dc:creator>
  <cp:keywords/>
  <dc:description/>
  <cp:lastModifiedBy>Elaine C</cp:lastModifiedBy>
  <cp:revision>7</cp:revision>
  <cp:lastPrinted>2020-01-28T08:28:50Z</cp:lastPrinted>
  <dcterms:created xsi:type="dcterms:W3CDTF">2019-02-13T13:52:59Z</dcterms:created>
  <dcterms:modified xsi:type="dcterms:W3CDTF">2020-05-07T14:26:03Z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0x0101005FF05C0742592344ADAAA0614F91CECA</vt:lpwstr>
  </property>
  <property fmtid="{D5CDD505-2E9C-101B-9397-08002B2CF9AE}" pid="3" name="Order">
    <vt:i4>100</vt:i4>
  </property>
  <property fmtid="{D5CDD505-2E9C-101B-9397-08002B2CF9AE}" pid="4" name="Classification">
    <vt:lpwstr>1;#OFFICIAL SENSITIVE - (Migrated)|6f9392c5-d7cc-42fd-9ee4-503b8129575e</vt:lpwstr>
  </property>
  <property fmtid="{D5CDD505-2E9C-101B-9397-08002B2CF9AE}" pid="5" name="CPNI Capability">
    <vt:lpwstr>2;#CPNI - Personnel and People Security|291e4e90-cba4-4bb6-bb4e-31bef577f5ef</vt:lpwstr>
  </property>
  <property fmtid="{D5CDD505-2E9C-101B-9397-08002B2CF9AE}" pid="6" name="Locations/Assets">
    <vt:lpwstr/>
  </property>
  <property fmtid="{D5CDD505-2E9C-101B-9397-08002B2CF9AE}" pid="7" name="Themes">
    <vt:lpwstr>70;#Disruptive Effects|c51043f5-5fdc-430d-8e25-e8174612680a;#142;#Security Minded Communications|39e0062c-38ae-4bcb-9688-5d61159b8b1f;#195;#Events|e0682c34-ee7c-42b8-8fb2-01a6600e42f0</vt:lpwstr>
  </property>
  <property fmtid="{D5CDD505-2E9C-101B-9397-08002B2CF9AE}" pid="8" name="Sectors">
    <vt:lpwstr/>
  </property>
  <property fmtid="{D5CDD505-2E9C-101B-9397-08002B2CF9AE}" pid="9" name="Organisations">
    <vt:lpwstr/>
  </property>
  <property fmtid="{D5CDD505-2E9C-101B-9397-08002B2CF9AE}" pid="10" name="Document Type">
    <vt:lpwstr>3;#Migrated Document|c3bc600b-2a83-48ee-8e0a-55645529a68c</vt:lpwstr>
  </property>
</Properties>
</file>