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1" r:id="rId4"/>
  </p:sldMasterIdLst>
  <p:notesMasterIdLst>
    <p:notesMasterId r:id="rId27"/>
  </p:notesMasterIdLst>
  <p:sldIdLst>
    <p:sldId id="256" r:id="rId5"/>
    <p:sldId id="258" r:id="rId6"/>
    <p:sldId id="259" r:id="rId7"/>
    <p:sldId id="260"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5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p15:clr>
            <a:srgbClr val="A4A3A4"/>
          </p15:clr>
        </p15:guide>
        <p15:guide id="2" orient="horz" pos="664">
          <p15:clr>
            <a:srgbClr val="A4A3A4"/>
          </p15:clr>
        </p15:guide>
        <p15:guide id="3" pos="4790">
          <p15:clr>
            <a:srgbClr val="A4A3A4"/>
          </p15:clr>
        </p15:guide>
        <p15:guide id="4" pos="385">
          <p15:clr>
            <a:srgbClr val="A4A3A4"/>
          </p15:clr>
        </p15:guide>
        <p15:guide id="5"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C9D3"/>
    <a:srgbClr val="BFCAC6"/>
    <a:srgbClr val="97B4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637" autoAdjust="0"/>
  </p:normalViewPr>
  <p:slideViewPr>
    <p:cSldViewPr snapToGrid="0">
      <p:cViewPr varScale="1">
        <p:scale>
          <a:sx n="69" d="100"/>
          <a:sy n="69" d="100"/>
        </p:scale>
        <p:origin x="2784" y="192"/>
      </p:cViewPr>
      <p:guideLst>
        <p:guide orient="horz" pos="210"/>
        <p:guide orient="horz" pos="664"/>
        <p:guide pos="4790"/>
        <p:guide pos="38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389EC-047E-410C-9D00-33C05CC564B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3D385E25-D714-4855-9B3F-5380598C8766}">
      <dgm:prSet phldrT="[Text]">
        <dgm:style>
          <a:lnRef idx="3">
            <a:schemeClr val="lt1"/>
          </a:lnRef>
          <a:fillRef idx="1">
            <a:schemeClr val="accent1"/>
          </a:fillRef>
          <a:effectRef idx="1">
            <a:schemeClr val="accent1"/>
          </a:effectRef>
          <a:fontRef idx="minor">
            <a:schemeClr val="lt1"/>
          </a:fontRef>
        </dgm:style>
      </dgm:prSet>
      <dgm:spPr>
        <a:solidFill>
          <a:schemeClr val="accent1">
            <a:lumMod val="75000"/>
          </a:schemeClr>
        </a:solidFill>
        <a:scene3d>
          <a:camera prst="orthographicFront"/>
          <a:lightRig rig="threePt" dir="t"/>
        </a:scene3d>
        <a:sp3d>
          <a:bevelT prst="angle"/>
        </a:sp3d>
      </dgm:spPr>
      <dgm:t>
        <a:bodyPr/>
        <a:lstStyle/>
        <a:p>
          <a:r>
            <a:rPr lang="en-GB" b="1" dirty="0">
              <a:solidFill>
                <a:srgbClr val="4D4D4D"/>
              </a:solidFill>
            </a:rPr>
            <a:t>Unbiased follow-up &amp; action</a:t>
          </a:r>
        </a:p>
      </dgm:t>
    </dgm:pt>
    <dgm:pt modelId="{0BC7B512-1E48-4167-9A26-C00F1B2FF1CF}" type="parTrans" cxnId="{E8BBD934-F34A-4AAA-BC0E-2C982E9A5BD9}">
      <dgm:prSet/>
      <dgm:spPr/>
      <dgm:t>
        <a:bodyPr/>
        <a:lstStyle/>
        <a:p>
          <a:endParaRPr lang="en-GB"/>
        </a:p>
      </dgm:t>
    </dgm:pt>
    <dgm:pt modelId="{62BB627A-5447-4C86-A879-C85F5E6D1C6A}" type="sibTrans" cxnId="{E8BBD934-F34A-4AAA-BC0E-2C982E9A5BD9}">
      <dgm:prSet/>
      <dgm:spPr/>
      <dgm:t>
        <a:bodyPr/>
        <a:lstStyle/>
        <a:p>
          <a:endParaRPr lang="en-GB"/>
        </a:p>
      </dgm:t>
    </dgm:pt>
    <dgm:pt modelId="{F7392F3F-0008-4BAA-83B9-B1CE2819CDE7}">
      <dgm:prSet phldrT="[Text]"/>
      <dgm:spPr>
        <a:solidFill>
          <a:srgbClr val="FFCC66"/>
        </a:solidFill>
        <a:scene3d>
          <a:camera prst="orthographicFront"/>
          <a:lightRig rig="threePt" dir="t"/>
        </a:scene3d>
        <a:sp3d>
          <a:bevelT prst="angle"/>
        </a:sp3d>
      </dgm:spPr>
      <dgm:t>
        <a:bodyPr/>
        <a:lstStyle/>
        <a:p>
          <a:r>
            <a:rPr lang="en-GB" b="1" dirty="0">
              <a:solidFill>
                <a:srgbClr val="4D4D4D"/>
              </a:solidFill>
            </a:rPr>
            <a:t>Helpline</a:t>
          </a:r>
        </a:p>
      </dgm:t>
    </dgm:pt>
    <dgm:pt modelId="{FEED07F9-50BB-4456-9996-550170AAF057}" type="parTrans" cxnId="{5553D636-5889-48F4-ABE8-F5D2132A1FF3}">
      <dgm:prSet/>
      <dgm:spPr/>
      <dgm:t>
        <a:bodyPr/>
        <a:lstStyle/>
        <a:p>
          <a:endParaRPr lang="en-GB"/>
        </a:p>
      </dgm:t>
    </dgm:pt>
    <dgm:pt modelId="{EB69ED3A-491F-408A-9B58-4DA15B170425}" type="sibTrans" cxnId="{5553D636-5889-48F4-ABE8-F5D2132A1FF3}">
      <dgm:prSet/>
      <dgm:spPr>
        <a:effectLst>
          <a:outerShdw blurRad="50800" dist="38100" dir="8100000" algn="tr" rotWithShape="0">
            <a:prstClr val="black">
              <a:alpha val="40000"/>
            </a:prstClr>
          </a:outerShdw>
        </a:effectLst>
      </dgm:spPr>
      <dgm:t>
        <a:bodyPr/>
        <a:lstStyle/>
        <a:p>
          <a:endParaRPr lang="en-GB"/>
        </a:p>
      </dgm:t>
    </dgm:pt>
    <dgm:pt modelId="{F8B1F114-63FB-4366-A6BD-C5C8DF32EB42}">
      <dgm:prSet phldrT="[Text]"/>
      <dgm:spPr>
        <a:solidFill>
          <a:srgbClr val="FF9933"/>
        </a:solidFill>
        <a:scene3d>
          <a:camera prst="orthographicFront"/>
          <a:lightRig rig="threePt" dir="t"/>
        </a:scene3d>
        <a:sp3d>
          <a:bevelT prst="angle"/>
        </a:sp3d>
      </dgm:spPr>
      <dgm:t>
        <a:bodyPr/>
        <a:lstStyle/>
        <a:p>
          <a:r>
            <a:rPr lang="en-GB" b="1" dirty="0">
              <a:solidFill>
                <a:srgbClr val="4D4D4D"/>
              </a:solidFill>
            </a:rPr>
            <a:t>Specific Dept.</a:t>
          </a:r>
        </a:p>
      </dgm:t>
    </dgm:pt>
    <dgm:pt modelId="{089562B7-AFD3-436C-8E9C-6FF1667AD7F2}" type="parTrans" cxnId="{D6D11660-B70E-4ACF-9983-B9EAE376BEB7}">
      <dgm:prSet/>
      <dgm:spPr/>
      <dgm:t>
        <a:bodyPr/>
        <a:lstStyle/>
        <a:p>
          <a:endParaRPr lang="en-GB"/>
        </a:p>
      </dgm:t>
    </dgm:pt>
    <dgm:pt modelId="{1BD6BA8A-5C5A-4AC8-B6D1-C7AE26A16433}" type="sibTrans" cxnId="{D6D11660-B70E-4ACF-9983-B9EAE376BEB7}">
      <dgm:prSet/>
      <dgm:spPr>
        <a:effectLst>
          <a:outerShdw blurRad="50800" dist="38100" dir="10800000" algn="r" rotWithShape="0">
            <a:prstClr val="black">
              <a:alpha val="40000"/>
            </a:prstClr>
          </a:outerShdw>
        </a:effectLst>
      </dgm:spPr>
      <dgm:t>
        <a:bodyPr/>
        <a:lstStyle/>
        <a:p>
          <a:endParaRPr lang="en-GB"/>
        </a:p>
      </dgm:t>
    </dgm:pt>
    <dgm:pt modelId="{C1A76BDF-3929-4D31-868B-90314A616EFC}">
      <dgm:prSet phldrT="[Text]"/>
      <dgm:spPr>
        <a:solidFill>
          <a:srgbClr val="FF3300"/>
        </a:solidFill>
        <a:scene3d>
          <a:camera prst="orthographicFront"/>
          <a:lightRig rig="threePt" dir="t"/>
        </a:scene3d>
        <a:sp3d>
          <a:bevelT prst="angle"/>
        </a:sp3d>
      </dgm:spPr>
      <dgm:t>
        <a:bodyPr/>
        <a:lstStyle/>
        <a:p>
          <a:r>
            <a:rPr lang="en-GB" b="1" dirty="0">
              <a:solidFill>
                <a:srgbClr val="4D4D4D"/>
              </a:solidFill>
            </a:rPr>
            <a:t>Security</a:t>
          </a:r>
        </a:p>
      </dgm:t>
    </dgm:pt>
    <dgm:pt modelId="{DD21A692-4C69-4A85-8B89-5E446F88E584}" type="parTrans" cxnId="{27C149E8-2766-445A-808B-8C33D5A5613D}">
      <dgm:prSet/>
      <dgm:spPr/>
      <dgm:t>
        <a:bodyPr/>
        <a:lstStyle/>
        <a:p>
          <a:endParaRPr lang="en-GB"/>
        </a:p>
      </dgm:t>
    </dgm:pt>
    <dgm:pt modelId="{2925691C-0B48-4A52-83EE-617612E0FE28}" type="sibTrans" cxnId="{27C149E8-2766-445A-808B-8C33D5A5613D}">
      <dgm:prSet/>
      <dgm:spPr>
        <a:effectLst>
          <a:outerShdw blurRad="50800" dist="38100" dir="8100000" algn="tr" rotWithShape="0">
            <a:prstClr val="black">
              <a:alpha val="40000"/>
            </a:prstClr>
          </a:outerShdw>
        </a:effectLst>
      </dgm:spPr>
      <dgm:t>
        <a:bodyPr/>
        <a:lstStyle/>
        <a:p>
          <a:endParaRPr lang="en-GB"/>
        </a:p>
      </dgm:t>
    </dgm:pt>
    <dgm:pt modelId="{FC045149-0253-4C16-AF6E-1F12E6ECB168}">
      <dgm:prSet phldrT="[Text]"/>
      <dgm:spPr>
        <a:solidFill>
          <a:srgbClr val="FFFF00"/>
        </a:solidFill>
        <a:scene3d>
          <a:camera prst="orthographicFront"/>
          <a:lightRig rig="threePt" dir="t"/>
        </a:scene3d>
        <a:sp3d>
          <a:bevelT prst="angle"/>
        </a:sp3d>
      </dgm:spPr>
      <dgm:t>
        <a:bodyPr/>
        <a:lstStyle/>
        <a:p>
          <a:r>
            <a:rPr lang="en-GB" b="1" dirty="0">
              <a:solidFill>
                <a:srgbClr val="4D4D4D"/>
              </a:solidFill>
            </a:rPr>
            <a:t>Line manager</a:t>
          </a:r>
        </a:p>
      </dgm:t>
    </dgm:pt>
    <dgm:pt modelId="{C137D1B1-176F-40FB-AF07-11C2A46FCE28}" type="parTrans" cxnId="{1CFEE039-C22A-476C-8BC3-1B03FB615CE1}">
      <dgm:prSet/>
      <dgm:spPr/>
      <dgm:t>
        <a:bodyPr/>
        <a:lstStyle/>
        <a:p>
          <a:endParaRPr lang="en-GB"/>
        </a:p>
      </dgm:t>
    </dgm:pt>
    <dgm:pt modelId="{5E4A395C-D24C-4727-B214-7682B40A14D2}" type="sibTrans" cxnId="{1CFEE039-C22A-476C-8BC3-1B03FB615CE1}">
      <dgm:prSet/>
      <dgm:spPr>
        <a:effectLst>
          <a:outerShdw blurRad="50800" dist="38100" dir="8100000" algn="tr" rotWithShape="0">
            <a:prstClr val="black">
              <a:alpha val="40000"/>
            </a:prstClr>
          </a:outerShdw>
        </a:effectLst>
      </dgm:spPr>
      <dgm:t>
        <a:bodyPr/>
        <a:lstStyle/>
        <a:p>
          <a:endParaRPr lang="en-GB"/>
        </a:p>
      </dgm:t>
    </dgm:pt>
    <dgm:pt modelId="{1E353BA9-88A2-45C2-8E43-58DD6E809A88}" type="pres">
      <dgm:prSet presAssocID="{7A8389EC-047E-410C-9D00-33C05CC564B6}" presName="Name0" presStyleCnt="0">
        <dgm:presLayoutVars>
          <dgm:chMax val="1"/>
          <dgm:dir/>
          <dgm:animLvl val="ctr"/>
          <dgm:resizeHandles val="exact"/>
        </dgm:presLayoutVars>
      </dgm:prSet>
      <dgm:spPr/>
    </dgm:pt>
    <dgm:pt modelId="{42D79B3E-736C-4826-95D9-BDA7CAFBAD30}" type="pres">
      <dgm:prSet presAssocID="{3D385E25-D714-4855-9B3F-5380598C8766}" presName="centerShape" presStyleLbl="node0" presStyleIdx="0" presStyleCnt="1" custScaleX="112951" custScaleY="103539"/>
      <dgm:spPr/>
    </dgm:pt>
    <dgm:pt modelId="{B9F34EB9-7F17-4448-845F-E48124662536}" type="pres">
      <dgm:prSet presAssocID="{F7392F3F-0008-4BAA-83B9-B1CE2819CDE7}" presName="node" presStyleLbl="node1" presStyleIdx="0" presStyleCnt="4">
        <dgm:presLayoutVars>
          <dgm:bulletEnabled val="1"/>
        </dgm:presLayoutVars>
      </dgm:prSet>
      <dgm:spPr/>
    </dgm:pt>
    <dgm:pt modelId="{C47F89D7-0BA2-420E-911D-ED3E9AF70D4A}" type="pres">
      <dgm:prSet presAssocID="{F7392F3F-0008-4BAA-83B9-B1CE2819CDE7}" presName="dummy" presStyleCnt="0"/>
      <dgm:spPr/>
    </dgm:pt>
    <dgm:pt modelId="{AFDF8F62-8F15-4807-BC24-F62A4B885C37}" type="pres">
      <dgm:prSet presAssocID="{EB69ED3A-491F-408A-9B58-4DA15B170425}" presName="sibTrans" presStyleLbl="sibTrans2D1" presStyleIdx="0" presStyleCnt="4"/>
      <dgm:spPr/>
    </dgm:pt>
    <dgm:pt modelId="{17C1957C-717E-4B7D-895F-FC7B6A41571B}" type="pres">
      <dgm:prSet presAssocID="{F8B1F114-63FB-4366-A6BD-C5C8DF32EB42}" presName="node" presStyleLbl="node1" presStyleIdx="1" presStyleCnt="4">
        <dgm:presLayoutVars>
          <dgm:bulletEnabled val="1"/>
        </dgm:presLayoutVars>
      </dgm:prSet>
      <dgm:spPr/>
    </dgm:pt>
    <dgm:pt modelId="{AC821666-DB7D-40F1-8448-A439FF9B656B}" type="pres">
      <dgm:prSet presAssocID="{F8B1F114-63FB-4366-A6BD-C5C8DF32EB42}" presName="dummy" presStyleCnt="0"/>
      <dgm:spPr/>
    </dgm:pt>
    <dgm:pt modelId="{7D0ADA2F-18CD-46E8-A19F-873F55A6D8B5}" type="pres">
      <dgm:prSet presAssocID="{1BD6BA8A-5C5A-4AC8-B6D1-C7AE26A16433}" presName="sibTrans" presStyleLbl="sibTrans2D1" presStyleIdx="1" presStyleCnt="4"/>
      <dgm:spPr/>
    </dgm:pt>
    <dgm:pt modelId="{AFD206C8-F57B-4952-A2D4-EFA369E0475F}" type="pres">
      <dgm:prSet presAssocID="{C1A76BDF-3929-4D31-868B-90314A616EFC}" presName="node" presStyleLbl="node1" presStyleIdx="2" presStyleCnt="4">
        <dgm:presLayoutVars>
          <dgm:bulletEnabled val="1"/>
        </dgm:presLayoutVars>
      </dgm:prSet>
      <dgm:spPr/>
    </dgm:pt>
    <dgm:pt modelId="{B927234C-7B84-43FC-BB1D-64FD46A568D4}" type="pres">
      <dgm:prSet presAssocID="{C1A76BDF-3929-4D31-868B-90314A616EFC}" presName="dummy" presStyleCnt="0"/>
      <dgm:spPr/>
    </dgm:pt>
    <dgm:pt modelId="{4026186E-3A43-4896-8902-C67F058CC57B}" type="pres">
      <dgm:prSet presAssocID="{2925691C-0B48-4A52-83EE-617612E0FE28}" presName="sibTrans" presStyleLbl="sibTrans2D1" presStyleIdx="2" presStyleCnt="4"/>
      <dgm:spPr/>
    </dgm:pt>
    <dgm:pt modelId="{CD8137D6-5BB4-4D39-BB69-F016E20C8A18}" type="pres">
      <dgm:prSet presAssocID="{FC045149-0253-4C16-AF6E-1F12E6ECB168}" presName="node" presStyleLbl="node1" presStyleIdx="3" presStyleCnt="4">
        <dgm:presLayoutVars>
          <dgm:bulletEnabled val="1"/>
        </dgm:presLayoutVars>
      </dgm:prSet>
      <dgm:spPr/>
    </dgm:pt>
    <dgm:pt modelId="{B65849AE-8FBA-4FAD-BBFB-D9323A07DAF1}" type="pres">
      <dgm:prSet presAssocID="{FC045149-0253-4C16-AF6E-1F12E6ECB168}" presName="dummy" presStyleCnt="0"/>
      <dgm:spPr/>
    </dgm:pt>
    <dgm:pt modelId="{CD890F55-24F0-4544-8BB7-A8730E4D2EB6}" type="pres">
      <dgm:prSet presAssocID="{5E4A395C-D24C-4727-B214-7682B40A14D2}" presName="sibTrans" presStyleLbl="sibTrans2D1" presStyleIdx="3" presStyleCnt="4"/>
      <dgm:spPr/>
    </dgm:pt>
  </dgm:ptLst>
  <dgm:cxnLst>
    <dgm:cxn modelId="{E319D308-49F4-47CB-9D55-F737F077ACAE}" type="presOf" srcId="{C1A76BDF-3929-4D31-868B-90314A616EFC}" destId="{AFD206C8-F57B-4952-A2D4-EFA369E0475F}" srcOrd="0" destOrd="0" presId="urn:microsoft.com/office/officeart/2005/8/layout/radial6"/>
    <dgm:cxn modelId="{A3144122-6218-42AD-8813-B470E1008792}" type="presOf" srcId="{F7392F3F-0008-4BAA-83B9-B1CE2819CDE7}" destId="{B9F34EB9-7F17-4448-845F-E48124662536}" srcOrd="0" destOrd="0" presId="urn:microsoft.com/office/officeart/2005/8/layout/radial6"/>
    <dgm:cxn modelId="{E8BBD934-F34A-4AAA-BC0E-2C982E9A5BD9}" srcId="{7A8389EC-047E-410C-9D00-33C05CC564B6}" destId="{3D385E25-D714-4855-9B3F-5380598C8766}" srcOrd="0" destOrd="0" parTransId="{0BC7B512-1E48-4167-9A26-C00F1B2FF1CF}" sibTransId="{62BB627A-5447-4C86-A879-C85F5E6D1C6A}"/>
    <dgm:cxn modelId="{5553D636-5889-48F4-ABE8-F5D2132A1FF3}" srcId="{3D385E25-D714-4855-9B3F-5380598C8766}" destId="{F7392F3F-0008-4BAA-83B9-B1CE2819CDE7}" srcOrd="0" destOrd="0" parTransId="{FEED07F9-50BB-4456-9996-550170AAF057}" sibTransId="{EB69ED3A-491F-408A-9B58-4DA15B170425}"/>
    <dgm:cxn modelId="{1CFEE039-C22A-476C-8BC3-1B03FB615CE1}" srcId="{3D385E25-D714-4855-9B3F-5380598C8766}" destId="{FC045149-0253-4C16-AF6E-1F12E6ECB168}" srcOrd="3" destOrd="0" parTransId="{C137D1B1-176F-40FB-AF07-11C2A46FCE28}" sibTransId="{5E4A395C-D24C-4727-B214-7682B40A14D2}"/>
    <dgm:cxn modelId="{6166823B-D73B-4914-8B55-AD9F02D26A0D}" type="presOf" srcId="{1BD6BA8A-5C5A-4AC8-B6D1-C7AE26A16433}" destId="{7D0ADA2F-18CD-46E8-A19F-873F55A6D8B5}" srcOrd="0" destOrd="0" presId="urn:microsoft.com/office/officeart/2005/8/layout/radial6"/>
    <dgm:cxn modelId="{783F1A43-2C37-4DA6-BEB8-5A368083FB53}" type="presOf" srcId="{5E4A395C-D24C-4727-B214-7682B40A14D2}" destId="{CD890F55-24F0-4544-8BB7-A8730E4D2EB6}" srcOrd="0" destOrd="0" presId="urn:microsoft.com/office/officeart/2005/8/layout/radial6"/>
    <dgm:cxn modelId="{737E434B-1349-41AA-B2A1-277A1B531E73}" type="presOf" srcId="{F8B1F114-63FB-4366-A6BD-C5C8DF32EB42}" destId="{17C1957C-717E-4B7D-895F-FC7B6A41571B}" srcOrd="0" destOrd="0" presId="urn:microsoft.com/office/officeart/2005/8/layout/radial6"/>
    <dgm:cxn modelId="{D6D11660-B70E-4ACF-9983-B9EAE376BEB7}" srcId="{3D385E25-D714-4855-9B3F-5380598C8766}" destId="{F8B1F114-63FB-4366-A6BD-C5C8DF32EB42}" srcOrd="1" destOrd="0" parTransId="{089562B7-AFD3-436C-8E9C-6FF1667AD7F2}" sibTransId="{1BD6BA8A-5C5A-4AC8-B6D1-C7AE26A16433}"/>
    <dgm:cxn modelId="{39A36C65-C1B2-4094-9AF7-F10CF5609CFC}" type="presOf" srcId="{FC045149-0253-4C16-AF6E-1F12E6ECB168}" destId="{CD8137D6-5BB4-4D39-BB69-F016E20C8A18}" srcOrd="0" destOrd="0" presId="urn:microsoft.com/office/officeart/2005/8/layout/radial6"/>
    <dgm:cxn modelId="{A56F107B-0A70-4844-B976-08A90C7DF813}" type="presOf" srcId="{7A8389EC-047E-410C-9D00-33C05CC564B6}" destId="{1E353BA9-88A2-45C2-8E43-58DD6E809A88}" srcOrd="0" destOrd="0" presId="urn:microsoft.com/office/officeart/2005/8/layout/radial6"/>
    <dgm:cxn modelId="{59889586-D7FB-403A-B24E-FCB428A834B1}" type="presOf" srcId="{3D385E25-D714-4855-9B3F-5380598C8766}" destId="{42D79B3E-736C-4826-95D9-BDA7CAFBAD30}" srcOrd="0" destOrd="0" presId="urn:microsoft.com/office/officeart/2005/8/layout/radial6"/>
    <dgm:cxn modelId="{51CB8AA8-3F36-4807-92CF-A6BBDE4862B3}" type="presOf" srcId="{EB69ED3A-491F-408A-9B58-4DA15B170425}" destId="{AFDF8F62-8F15-4807-BC24-F62A4B885C37}" srcOrd="0" destOrd="0" presId="urn:microsoft.com/office/officeart/2005/8/layout/radial6"/>
    <dgm:cxn modelId="{9296E2BD-0FBB-4399-9A79-F45FF51D079E}" type="presOf" srcId="{2925691C-0B48-4A52-83EE-617612E0FE28}" destId="{4026186E-3A43-4896-8902-C67F058CC57B}" srcOrd="0" destOrd="0" presId="urn:microsoft.com/office/officeart/2005/8/layout/radial6"/>
    <dgm:cxn modelId="{27C149E8-2766-445A-808B-8C33D5A5613D}" srcId="{3D385E25-D714-4855-9B3F-5380598C8766}" destId="{C1A76BDF-3929-4D31-868B-90314A616EFC}" srcOrd="2" destOrd="0" parTransId="{DD21A692-4C69-4A85-8B89-5E446F88E584}" sibTransId="{2925691C-0B48-4A52-83EE-617612E0FE28}"/>
    <dgm:cxn modelId="{291B285A-ED51-4EA6-90F6-FB5B28143C27}" type="presParOf" srcId="{1E353BA9-88A2-45C2-8E43-58DD6E809A88}" destId="{42D79B3E-736C-4826-95D9-BDA7CAFBAD30}" srcOrd="0" destOrd="0" presId="urn:microsoft.com/office/officeart/2005/8/layout/radial6"/>
    <dgm:cxn modelId="{8AB1395A-82A0-4C33-862C-B121A84B7B86}" type="presParOf" srcId="{1E353BA9-88A2-45C2-8E43-58DD6E809A88}" destId="{B9F34EB9-7F17-4448-845F-E48124662536}" srcOrd="1" destOrd="0" presId="urn:microsoft.com/office/officeart/2005/8/layout/radial6"/>
    <dgm:cxn modelId="{D9FDD437-3BAB-4BF3-8329-02259AB4C771}" type="presParOf" srcId="{1E353BA9-88A2-45C2-8E43-58DD6E809A88}" destId="{C47F89D7-0BA2-420E-911D-ED3E9AF70D4A}" srcOrd="2" destOrd="0" presId="urn:microsoft.com/office/officeart/2005/8/layout/radial6"/>
    <dgm:cxn modelId="{D4D9BC4F-510C-4F63-8D55-096AE82D8278}" type="presParOf" srcId="{1E353BA9-88A2-45C2-8E43-58DD6E809A88}" destId="{AFDF8F62-8F15-4807-BC24-F62A4B885C37}" srcOrd="3" destOrd="0" presId="urn:microsoft.com/office/officeart/2005/8/layout/radial6"/>
    <dgm:cxn modelId="{8A818882-06AD-4982-90F3-4F2B2B5164D9}" type="presParOf" srcId="{1E353BA9-88A2-45C2-8E43-58DD6E809A88}" destId="{17C1957C-717E-4B7D-895F-FC7B6A41571B}" srcOrd="4" destOrd="0" presId="urn:microsoft.com/office/officeart/2005/8/layout/radial6"/>
    <dgm:cxn modelId="{211CCD68-0799-4286-956C-04F8D2774956}" type="presParOf" srcId="{1E353BA9-88A2-45C2-8E43-58DD6E809A88}" destId="{AC821666-DB7D-40F1-8448-A439FF9B656B}" srcOrd="5" destOrd="0" presId="urn:microsoft.com/office/officeart/2005/8/layout/radial6"/>
    <dgm:cxn modelId="{3B2E294F-C70F-43A4-BC26-44091E3683E0}" type="presParOf" srcId="{1E353BA9-88A2-45C2-8E43-58DD6E809A88}" destId="{7D0ADA2F-18CD-46E8-A19F-873F55A6D8B5}" srcOrd="6" destOrd="0" presId="urn:microsoft.com/office/officeart/2005/8/layout/radial6"/>
    <dgm:cxn modelId="{95151285-ABC4-4B2F-B51F-659B00E55187}" type="presParOf" srcId="{1E353BA9-88A2-45C2-8E43-58DD6E809A88}" destId="{AFD206C8-F57B-4952-A2D4-EFA369E0475F}" srcOrd="7" destOrd="0" presId="urn:microsoft.com/office/officeart/2005/8/layout/radial6"/>
    <dgm:cxn modelId="{476ADC08-C171-4C14-B58F-54F7C2658F38}" type="presParOf" srcId="{1E353BA9-88A2-45C2-8E43-58DD6E809A88}" destId="{B927234C-7B84-43FC-BB1D-64FD46A568D4}" srcOrd="8" destOrd="0" presId="urn:microsoft.com/office/officeart/2005/8/layout/radial6"/>
    <dgm:cxn modelId="{78A7BEAC-3874-4A68-A120-00D333B5B10B}" type="presParOf" srcId="{1E353BA9-88A2-45C2-8E43-58DD6E809A88}" destId="{4026186E-3A43-4896-8902-C67F058CC57B}" srcOrd="9" destOrd="0" presId="urn:microsoft.com/office/officeart/2005/8/layout/radial6"/>
    <dgm:cxn modelId="{25C13A49-4FAC-42E4-937B-9315F087FF78}" type="presParOf" srcId="{1E353BA9-88A2-45C2-8E43-58DD6E809A88}" destId="{CD8137D6-5BB4-4D39-BB69-F016E20C8A18}" srcOrd="10" destOrd="0" presId="urn:microsoft.com/office/officeart/2005/8/layout/radial6"/>
    <dgm:cxn modelId="{E25FCA92-CD2B-4A47-8606-52E56937D2A2}" type="presParOf" srcId="{1E353BA9-88A2-45C2-8E43-58DD6E809A88}" destId="{B65849AE-8FBA-4FAD-BBFB-D9323A07DAF1}" srcOrd="11" destOrd="0" presId="urn:microsoft.com/office/officeart/2005/8/layout/radial6"/>
    <dgm:cxn modelId="{3ED54EC6-BD95-47AF-B7C9-C528CF0ED6A0}" type="presParOf" srcId="{1E353BA9-88A2-45C2-8E43-58DD6E809A88}" destId="{CD890F55-24F0-4544-8BB7-A8730E4D2EB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90F55-24F0-4544-8BB7-A8730E4D2EB6}">
      <dsp:nvSpPr>
        <dsp:cNvPr id="0" name=""/>
        <dsp:cNvSpPr/>
      </dsp:nvSpPr>
      <dsp:spPr>
        <a:xfrm>
          <a:off x="1518114" y="527514"/>
          <a:ext cx="3516971" cy="3516971"/>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4026186E-3A43-4896-8902-C67F058CC57B}">
      <dsp:nvSpPr>
        <dsp:cNvPr id="0" name=""/>
        <dsp:cNvSpPr/>
      </dsp:nvSpPr>
      <dsp:spPr>
        <a:xfrm>
          <a:off x="1518114" y="527514"/>
          <a:ext cx="3516971" cy="3516971"/>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7D0ADA2F-18CD-46E8-A19F-873F55A6D8B5}">
      <dsp:nvSpPr>
        <dsp:cNvPr id="0" name=""/>
        <dsp:cNvSpPr/>
      </dsp:nvSpPr>
      <dsp:spPr>
        <a:xfrm>
          <a:off x="1518114" y="527514"/>
          <a:ext cx="3516971" cy="3516971"/>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a:outerShdw blurRad="50800" dist="38100" dir="10800000" algn="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AFDF8F62-8F15-4807-BC24-F62A4B885C37}">
      <dsp:nvSpPr>
        <dsp:cNvPr id="0" name=""/>
        <dsp:cNvSpPr/>
      </dsp:nvSpPr>
      <dsp:spPr>
        <a:xfrm>
          <a:off x="1518114" y="527514"/>
          <a:ext cx="3516971" cy="3516971"/>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a:outerShdw blurRad="50800" dist="38100" dir="8100000" algn="tr"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42D79B3E-736C-4826-95D9-BDA7CAFBAD30}">
      <dsp:nvSpPr>
        <dsp:cNvPr id="0" name=""/>
        <dsp:cNvSpPr/>
      </dsp:nvSpPr>
      <dsp:spPr>
        <a:xfrm>
          <a:off x="2362204" y="1447799"/>
          <a:ext cx="1828790" cy="1676401"/>
        </a:xfrm>
        <a:prstGeom prst="ellipse">
          <a:avLst/>
        </a:prstGeom>
        <a:solidFill>
          <a:schemeClr val="accent1">
            <a:lumMod val="75000"/>
          </a:schemeClr>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prst="angle"/>
        </a:sp3d>
      </dsp:spPr>
      <dsp:style>
        <a:lnRef idx="3">
          <a:schemeClr val="lt1"/>
        </a:lnRef>
        <a:fillRef idx="1">
          <a:schemeClr val="accent1"/>
        </a:fillRef>
        <a:effectRef idx="1">
          <a:schemeClr val="accent1"/>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b="1" kern="1200" dirty="0">
              <a:solidFill>
                <a:srgbClr val="4D4D4D"/>
              </a:solidFill>
            </a:rPr>
            <a:t>Unbiased follow-up &amp; action</a:t>
          </a:r>
        </a:p>
      </dsp:txBody>
      <dsp:txXfrm>
        <a:off x="2630024" y="1693302"/>
        <a:ext cx="1293150" cy="1185395"/>
      </dsp:txXfrm>
    </dsp:sp>
    <dsp:sp modelId="{B9F34EB9-7F17-4448-845F-E48124662536}">
      <dsp:nvSpPr>
        <dsp:cNvPr id="0" name=""/>
        <dsp:cNvSpPr/>
      </dsp:nvSpPr>
      <dsp:spPr>
        <a:xfrm>
          <a:off x="2709914" y="1630"/>
          <a:ext cx="1133370" cy="1133370"/>
        </a:xfrm>
        <a:prstGeom prst="ellipse">
          <a:avLst/>
        </a:prstGeom>
        <a:solidFill>
          <a:srgbClr val="FFCC66"/>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4D4D4D"/>
              </a:solidFill>
            </a:rPr>
            <a:t>Helpline</a:t>
          </a:r>
        </a:p>
      </dsp:txBody>
      <dsp:txXfrm>
        <a:off x="2875892" y="167608"/>
        <a:ext cx="801414" cy="801414"/>
      </dsp:txXfrm>
    </dsp:sp>
    <dsp:sp modelId="{17C1957C-717E-4B7D-895F-FC7B6A41571B}">
      <dsp:nvSpPr>
        <dsp:cNvPr id="0" name=""/>
        <dsp:cNvSpPr/>
      </dsp:nvSpPr>
      <dsp:spPr>
        <a:xfrm>
          <a:off x="4427599" y="1719314"/>
          <a:ext cx="1133370" cy="1133370"/>
        </a:xfrm>
        <a:prstGeom prst="ellipse">
          <a:avLst/>
        </a:prstGeom>
        <a:solidFill>
          <a:srgbClr val="FF9933"/>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4D4D4D"/>
              </a:solidFill>
            </a:rPr>
            <a:t>Specific Dept.</a:t>
          </a:r>
        </a:p>
      </dsp:txBody>
      <dsp:txXfrm>
        <a:off x="4593577" y="1885292"/>
        <a:ext cx="801414" cy="801414"/>
      </dsp:txXfrm>
    </dsp:sp>
    <dsp:sp modelId="{AFD206C8-F57B-4952-A2D4-EFA369E0475F}">
      <dsp:nvSpPr>
        <dsp:cNvPr id="0" name=""/>
        <dsp:cNvSpPr/>
      </dsp:nvSpPr>
      <dsp:spPr>
        <a:xfrm>
          <a:off x="2709914" y="3436999"/>
          <a:ext cx="1133370" cy="1133370"/>
        </a:xfrm>
        <a:prstGeom prst="ellipse">
          <a:avLst/>
        </a:prstGeom>
        <a:solidFill>
          <a:srgbClr val="FF3300"/>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4D4D4D"/>
              </a:solidFill>
            </a:rPr>
            <a:t>Security</a:t>
          </a:r>
        </a:p>
      </dsp:txBody>
      <dsp:txXfrm>
        <a:off x="2875892" y="3602977"/>
        <a:ext cx="801414" cy="801414"/>
      </dsp:txXfrm>
    </dsp:sp>
    <dsp:sp modelId="{CD8137D6-5BB4-4D39-BB69-F016E20C8A18}">
      <dsp:nvSpPr>
        <dsp:cNvPr id="0" name=""/>
        <dsp:cNvSpPr/>
      </dsp:nvSpPr>
      <dsp:spPr>
        <a:xfrm>
          <a:off x="992230" y="1719314"/>
          <a:ext cx="1133370" cy="1133370"/>
        </a:xfrm>
        <a:prstGeom prst="ellipse">
          <a:avLst/>
        </a:prstGeom>
        <a:solidFill>
          <a:srgbClr val="FFFF00"/>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rgbClr val="4D4D4D"/>
              </a:solidFill>
            </a:rPr>
            <a:t>Line manager</a:t>
          </a:r>
        </a:p>
      </dsp:txBody>
      <dsp:txXfrm>
        <a:off x="1158208" y="1885292"/>
        <a:ext cx="801414" cy="80141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B2650-CA3C-4827-8500-82965C00DB15}" type="datetimeFigureOut">
              <a:rPr lang="en-GB" smtClean="0"/>
              <a:t>13/07/2023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59EB5-FF3F-481A-8315-2481EAC5018F}" type="slidenum">
              <a:rPr lang="en-GB" smtClean="0"/>
              <a:t>‹#›</a:t>
            </a:fld>
            <a:endParaRPr lang="en-GB"/>
          </a:p>
        </p:txBody>
      </p:sp>
    </p:spTree>
    <p:extLst>
      <p:ext uri="{BB962C8B-B14F-4D97-AF65-F5344CB8AC3E}">
        <p14:creationId xmlns:p14="http://schemas.microsoft.com/office/powerpoint/2010/main" val="1202525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Arial" charset="0"/>
                <a:ea typeface="+mn-ea"/>
                <a:cs typeface="Arial" charset="0"/>
              </a:rPr>
              <a:t>Thanks to everyone for taking the time to come along today.</a:t>
            </a:r>
          </a:p>
          <a:p>
            <a:pPr lvl="0"/>
            <a:r>
              <a:rPr lang="en-GB" sz="1200" kern="1200" dirty="0">
                <a:solidFill>
                  <a:schemeClr val="tx1"/>
                </a:solidFill>
                <a:effectLst/>
                <a:latin typeface="Arial" charset="0"/>
                <a:ea typeface="+mn-ea"/>
                <a:cs typeface="Arial" charset="0"/>
              </a:rPr>
              <a:t>Today’s training session is part of a larger programme</a:t>
            </a:r>
            <a:r>
              <a:rPr lang="en-GB" sz="1200" kern="1200" baseline="0" dirty="0">
                <a:solidFill>
                  <a:schemeClr val="tx1"/>
                </a:solidFill>
                <a:effectLst/>
                <a:latin typeface="Arial" charset="0"/>
                <a:ea typeface="+mn-ea"/>
                <a:cs typeface="Arial" charset="0"/>
              </a:rPr>
              <a:t> which aims to enhance awareness of unusual and concerning behaviours in the workplace.  </a:t>
            </a:r>
          </a:p>
          <a:p>
            <a:pPr lvl="0"/>
            <a:r>
              <a:rPr lang="en-GB" altLang="en-US" sz="1200" kern="1200" baseline="0" dirty="0">
                <a:solidFill>
                  <a:schemeClr val="tx1"/>
                </a:solidFill>
                <a:effectLst/>
                <a:latin typeface="Arial" charset="0"/>
                <a:ea typeface="+mn-ea"/>
                <a:cs typeface="Arial" charset="0"/>
              </a:rPr>
              <a:t>This programme also involves awareness raising for how you might be able to intervene if you see people behaving in unusual ways in the workplace which concern you.  </a:t>
            </a:r>
          </a:p>
          <a:p>
            <a:pPr lvl="0"/>
            <a:r>
              <a:rPr lang="en-GB" altLang="en-US" sz="1200" kern="1200" baseline="0" dirty="0">
                <a:solidFill>
                  <a:schemeClr val="tx1"/>
                </a:solidFill>
                <a:effectLst/>
                <a:latin typeface="Arial" charset="0"/>
                <a:ea typeface="+mn-ea"/>
                <a:cs typeface="Arial" charset="0"/>
              </a:rPr>
              <a:t>We will be doing a total of ** sessions like this one, any comments you make in the session are confidential and will not be identified with you personally. </a:t>
            </a:r>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a:t>
            </a:fld>
            <a:endParaRPr lang="en-GB"/>
          </a:p>
        </p:txBody>
      </p:sp>
    </p:spTree>
    <p:extLst>
      <p:ext uri="{BB962C8B-B14F-4D97-AF65-F5344CB8AC3E}">
        <p14:creationId xmlns:p14="http://schemas.microsoft.com/office/powerpoint/2010/main" val="968030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t>Tom can be heard ranting under his breath again about the new manager’s incompetence.  Anika,</a:t>
            </a:r>
            <a:r>
              <a:rPr lang="en-GB" altLang="en-US" baseline="0" dirty="0"/>
              <a:t> </a:t>
            </a:r>
            <a:r>
              <a:rPr lang="en-GB" altLang="en-US" dirty="0"/>
              <a:t>a close colleague of his, has seen him </a:t>
            </a:r>
            <a:r>
              <a:rPr lang="en-GB" altLang="en-US" baseline="0" dirty="0"/>
              <a:t>change from a laid-back person who she could always approach with a problem, </a:t>
            </a:r>
            <a:r>
              <a:rPr lang="en-GB" altLang="en-US" dirty="0"/>
              <a:t>to someone who seems defensive and dismissive. Apparently Tom’s access to several systems had been removed by the new manager,</a:t>
            </a:r>
            <a:r>
              <a:rPr lang="en-GB" altLang="en-US" baseline="0" dirty="0"/>
              <a:t> which he considered </a:t>
            </a:r>
            <a:r>
              <a:rPr lang="en-GB" altLang="en-US" dirty="0"/>
              <a:t>a ‘demotion’.  He had also</a:t>
            </a:r>
            <a:r>
              <a:rPr lang="en-GB" altLang="en-US" baseline="0" dirty="0"/>
              <a:t> missed a few important meetings in which his absence was noted, in fact Anika had tried to cover for him but now she was </a:t>
            </a:r>
            <a:r>
              <a:rPr lang="en-GB" sz="1200" kern="1200" dirty="0">
                <a:solidFill>
                  <a:schemeClr val="tx1"/>
                </a:solidFill>
                <a:effectLst/>
                <a:latin typeface="Arial" charset="0"/>
                <a:ea typeface="+mn-ea"/>
                <a:cs typeface="Arial" charset="0"/>
              </a:rPr>
              <a:t>starting to worry about what he might do next. </a:t>
            </a:r>
            <a:r>
              <a:rPr lang="en-GB" altLang="en-US" baseline="0" dirty="0"/>
              <a:t>His duties involve monitoring and securing critical assets, which if he wanted to, could be used to allow access to people intent on causing damage and disruption.  </a:t>
            </a:r>
            <a:r>
              <a:rPr lang="en-GB" altLang="en-US" dirty="0"/>
              <a:t>This had been going on for weeks now,</a:t>
            </a:r>
            <a:r>
              <a:rPr lang="en-GB" altLang="en-US" baseline="0" dirty="0"/>
              <a:t> although it seemed to Anika</a:t>
            </a:r>
            <a:r>
              <a:rPr lang="en-GB" altLang="en-US" dirty="0"/>
              <a:t> that everyone was turning a blind eye.  She would like to confide</a:t>
            </a:r>
            <a:r>
              <a:rPr lang="en-GB" altLang="en-US" baseline="0" dirty="0"/>
              <a:t> in someone </a:t>
            </a:r>
            <a:r>
              <a:rPr lang="en-GB" altLang="en-US" dirty="0"/>
              <a:t>but because</a:t>
            </a:r>
            <a:r>
              <a:rPr lang="en-GB" altLang="en-US" baseline="0" dirty="0"/>
              <a:t> the manager </a:t>
            </a:r>
            <a:r>
              <a:rPr lang="en-GB" altLang="en-US" dirty="0"/>
              <a:t>had upset Tom so much, she didn’t feel it</a:t>
            </a:r>
            <a:r>
              <a:rPr lang="en-GB" altLang="en-US" baseline="0" dirty="0"/>
              <a:t> fair to involve him</a:t>
            </a:r>
            <a:r>
              <a:rPr lang="en-GB" altLang="en-US" dirty="0"/>
              <a:t>.</a:t>
            </a:r>
          </a:p>
          <a:p>
            <a:pPr eaLnBrk="1" hangingPunct="1"/>
            <a:endParaRPr lang="en-GB" altLang="en-US" dirty="0"/>
          </a:p>
          <a:p>
            <a:pPr eaLnBrk="1" hangingPunct="1"/>
            <a:r>
              <a:rPr lang="en-GB" altLang="en-US" dirty="0"/>
              <a:t>……… If you were her,</a:t>
            </a:r>
            <a:r>
              <a:rPr lang="en-GB" altLang="en-US" baseline="0" dirty="0"/>
              <a:t> what would you do?</a:t>
            </a:r>
          </a:p>
          <a:p>
            <a:pPr eaLnBrk="1" hangingPunct="1"/>
            <a:endParaRPr lang="en-GB" altLang="en-US" b="1" i="1" baseline="0" dirty="0"/>
          </a:p>
          <a:p>
            <a:pPr eaLnBrk="1" hangingPunct="1"/>
            <a:r>
              <a:rPr lang="en-GB" altLang="en-US" b="1" i="1" baseline="0" dirty="0"/>
              <a:t>- What would you do?  Why?  </a:t>
            </a:r>
          </a:p>
          <a:p>
            <a:pPr eaLnBrk="1" hangingPunct="1"/>
            <a:r>
              <a:rPr lang="en-GB" altLang="en-US" b="1" i="1" baseline="0" dirty="0"/>
              <a:t>- What could be happening?</a:t>
            </a:r>
            <a:endParaRPr lang="en-GB" altLang="en-US" b="1" i="1" dirty="0"/>
          </a:p>
          <a:p>
            <a:pPr eaLnBrk="1" hangingPunct="1"/>
            <a:endParaRPr lang="en-GB" altLang="en-US"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10</a:t>
            </a:fld>
            <a:endParaRPr lang="en-GB"/>
          </a:p>
        </p:txBody>
      </p:sp>
    </p:spTree>
    <p:extLst>
      <p:ext uri="{BB962C8B-B14F-4D97-AF65-F5344CB8AC3E}">
        <p14:creationId xmlns:p14="http://schemas.microsoft.com/office/powerpoint/2010/main" val="344344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you have predicted that </a:t>
            </a:r>
            <a:r>
              <a:rPr lang="en-GB" altLang="en-US" dirty="0"/>
              <a:t>this employee was preparing to cause disruption to the operational network?</a:t>
            </a:r>
          </a:p>
          <a:p>
            <a:endParaRPr lang="en-GB" dirty="0"/>
          </a:p>
          <a:p>
            <a:r>
              <a:rPr lang="en-GB" i="1" dirty="0"/>
              <a:t>(Conclusion</a:t>
            </a:r>
            <a:r>
              <a:rPr lang="en-GB" i="1" baseline="0" dirty="0"/>
              <a:t> should be – its very hard to know what is happening, but you can’t wait until you are certain of what is going on before doing something about it because the damage will probably be done by then)</a:t>
            </a:r>
            <a:endParaRPr lang="en-GB" i="1"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11</a:t>
            </a:fld>
            <a:endParaRPr lang="en-GB"/>
          </a:p>
        </p:txBody>
      </p:sp>
    </p:spTree>
    <p:extLst>
      <p:ext uri="{BB962C8B-B14F-4D97-AF65-F5344CB8AC3E}">
        <p14:creationId xmlns:p14="http://schemas.microsoft.com/office/powerpoint/2010/main" val="532718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scenario we still don’t know whether</a:t>
            </a:r>
            <a:r>
              <a:rPr lang="en-GB" baseline="0" dirty="0"/>
              <a:t> Georgina will sell the network plans or not, but now we know what is happening in her world, she seems at particular risk of it.</a:t>
            </a:r>
          </a:p>
          <a:p>
            <a:endParaRPr lang="en-GB" baseline="0" dirty="0"/>
          </a:p>
          <a:p>
            <a:r>
              <a:rPr lang="en-GB" i="1" dirty="0"/>
              <a:t>(Conclusion</a:t>
            </a:r>
            <a:r>
              <a:rPr lang="en-GB" i="1" baseline="0" dirty="0"/>
              <a:t> should be – its very hard to know what is happening, but you can’t wait until you are certain of what is going on before doing something about it because the damage will probably be done by then)</a:t>
            </a: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12</a:t>
            </a:fld>
            <a:endParaRPr lang="en-GB"/>
          </a:p>
        </p:txBody>
      </p:sp>
    </p:spTree>
    <p:extLst>
      <p:ext uri="{BB962C8B-B14F-4D97-AF65-F5344CB8AC3E}">
        <p14:creationId xmlns:p14="http://schemas.microsoft.com/office/powerpoint/2010/main" val="2440520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clear that the manager in this</a:t>
            </a:r>
            <a:r>
              <a:rPr lang="en-GB" baseline="0" dirty="0"/>
              <a:t> scenario does pose a risk to the organisation, he has been involved in insider acts although they are not intentional.</a:t>
            </a:r>
          </a:p>
          <a:p>
            <a:endParaRPr lang="en-GB" baseline="0" dirty="0"/>
          </a:p>
          <a:p>
            <a:r>
              <a:rPr lang="en-GB" i="1" dirty="0"/>
              <a:t>(Conclusion</a:t>
            </a:r>
            <a:r>
              <a:rPr lang="en-GB" i="1" baseline="0" dirty="0"/>
              <a:t> should be – its very hard to know what is happening, but you can’t wait until you are certain of what is going on before doing something about it because the damage will probably be done by then)</a:t>
            </a: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13</a:t>
            </a:fld>
            <a:endParaRPr lang="en-GB"/>
          </a:p>
        </p:txBody>
      </p:sp>
    </p:spTree>
    <p:extLst>
      <p:ext uri="{BB962C8B-B14F-4D97-AF65-F5344CB8AC3E}">
        <p14:creationId xmlns:p14="http://schemas.microsoft.com/office/powerpoint/2010/main" val="3077960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SCRIPT:</a:t>
            </a:r>
          </a:p>
          <a:p>
            <a:r>
              <a:rPr lang="en-GB" dirty="0"/>
              <a:t>There has been plenty of research into</a:t>
            </a:r>
            <a:r>
              <a:rPr lang="en-GB" baseline="0" dirty="0"/>
              <a:t> insider attacks which has found that people usually act in atypical ways prior to carrying out the act.  From this, we have taken examples of behaviours which may be concerning, although whether they are truly concerning or not depends on the situation, the person in question and how things usually are in your place of work.  It also depends on what other information you have and how frequent and extreme the behaviour is.  We can not give you a definitive list of concerning behaviours that you should be looking out for.  We urge you to trust your own judgement if a colleague’s behaviour has made you uneasy.</a:t>
            </a: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14</a:t>
            </a:fld>
            <a:endParaRPr lang="en-GB"/>
          </a:p>
        </p:txBody>
      </p:sp>
    </p:spTree>
    <p:extLst>
      <p:ext uri="{BB962C8B-B14F-4D97-AF65-F5344CB8AC3E}">
        <p14:creationId xmlns:p14="http://schemas.microsoft.com/office/powerpoint/2010/main" val="3667488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i="1" dirty="0"/>
              <a:t>SCRIPT:</a:t>
            </a:r>
          </a:p>
          <a:p>
            <a:r>
              <a:rPr lang="en-GB" baseline="0" dirty="0"/>
              <a:t>This list of examples is far from exhaustive, we have not and can not mention every behaviour that may indicate someone’s vulnerability to insider activity.  If a colleague behaves in a way that concerns you, do not assume that because the particular behaviour hasn’t been mentioned in this training that it should be disregarded. Most importantly, you should not assume that a few behaviours like this indicate that someone is an insider!  There could be any number of reasons for why someone may be behaving like this, in all likelihood they are not in the process of planning an insider attack!</a:t>
            </a: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15</a:t>
            </a:fld>
            <a:endParaRPr lang="en-GB"/>
          </a:p>
        </p:txBody>
      </p:sp>
    </p:spTree>
    <p:extLst>
      <p:ext uri="{BB962C8B-B14F-4D97-AF65-F5344CB8AC3E}">
        <p14:creationId xmlns:p14="http://schemas.microsoft.com/office/powerpoint/2010/main" val="463371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SCRIPT:</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t>If you decide to report, the place or person</a:t>
            </a:r>
            <a:r>
              <a:rPr lang="en-GB" baseline="0" dirty="0"/>
              <a:t> you decide to take your information to will </a:t>
            </a:r>
            <a:r>
              <a:rPr lang="en-GB" sz="1200" kern="1200" dirty="0">
                <a:solidFill>
                  <a:schemeClr val="tx1"/>
                </a:solidFill>
                <a:effectLst/>
                <a:latin typeface="Arial" charset="0"/>
                <a:ea typeface="+mn-ea"/>
                <a:cs typeface="Arial" charset="0"/>
              </a:rPr>
              <a:t>depend on what your preference is, the urgency of the situation and where you think the issue is best handled.  It will also depend on whether you want to discuss the matter first to decide on the best way forward</a:t>
            </a:r>
            <a:r>
              <a:rPr lang="en-GB" sz="1200" kern="1200" baseline="0" dirty="0">
                <a:solidFill>
                  <a:schemeClr val="tx1"/>
                </a:solidFill>
                <a:effectLst/>
                <a:latin typeface="Arial" charset="0"/>
                <a:ea typeface="+mn-ea"/>
                <a:cs typeface="Arial" charset="0"/>
              </a:rPr>
              <a:t>.</a:t>
            </a:r>
            <a:r>
              <a:rPr lang="en-GB" sz="1200" kern="1200" dirty="0">
                <a:solidFill>
                  <a:schemeClr val="tx1"/>
                </a:solidFill>
                <a:effectLst/>
                <a:latin typeface="Arial" charset="0"/>
                <a:ea typeface="+mn-ea"/>
                <a:cs typeface="Arial" charset="0"/>
              </a:rPr>
              <a:t>  However you may be surprised</a:t>
            </a:r>
            <a:r>
              <a:rPr lang="en-GB" sz="1200" kern="1200" baseline="0" dirty="0">
                <a:solidFill>
                  <a:schemeClr val="tx1"/>
                </a:solidFill>
                <a:effectLst/>
                <a:latin typeface="Arial" charset="0"/>
                <a:ea typeface="+mn-ea"/>
                <a:cs typeface="Arial" charset="0"/>
              </a:rPr>
              <a:t> to learn that we feel the first stage of making a report – </a:t>
            </a:r>
            <a:r>
              <a:rPr lang="en-GB" sz="1200" kern="1200" dirty="0">
                <a:solidFill>
                  <a:schemeClr val="tx1"/>
                </a:solidFill>
                <a:effectLst/>
                <a:latin typeface="Arial" charset="0"/>
                <a:ea typeface="+mn-ea"/>
                <a:cs typeface="Arial" charset="0"/>
              </a:rPr>
              <a:t>especially when you do this via the helpline or a manager – should be to explore</a:t>
            </a:r>
            <a:r>
              <a:rPr lang="en-GB" sz="1200" kern="1200" baseline="0" dirty="0">
                <a:solidFill>
                  <a:schemeClr val="tx1"/>
                </a:solidFill>
                <a:effectLst/>
                <a:latin typeface="Arial" charset="0"/>
                <a:ea typeface="+mn-ea"/>
                <a:cs typeface="Arial" charset="0"/>
              </a:rPr>
              <a:t> the issue more thoroughly and consider what action should be taken.  This does not necessarily mean making a report at this stage unless you want to</a:t>
            </a:r>
            <a:r>
              <a:rPr lang="en-GB" sz="1200" kern="1200" dirty="0">
                <a:solidFill>
                  <a:schemeClr val="tx1"/>
                </a:solidFill>
                <a:effectLst/>
                <a:latin typeface="Arial" charset="0"/>
                <a:ea typeface="+mn-ea"/>
                <a:cs typeface="Arial" charset="0"/>
              </a:rPr>
              <a:t>.  However for particularly urgent issues, you may want to contact security as a first priority.</a:t>
            </a:r>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16</a:t>
            </a:fld>
            <a:endParaRPr lang="en-GB"/>
          </a:p>
        </p:txBody>
      </p:sp>
    </p:spTree>
    <p:extLst>
      <p:ext uri="{BB962C8B-B14F-4D97-AF65-F5344CB8AC3E}">
        <p14:creationId xmlns:p14="http://schemas.microsoft.com/office/powerpoint/2010/main" val="3111361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SCRIPT:</a:t>
            </a:r>
          </a:p>
          <a:p>
            <a:r>
              <a:rPr lang="en-GB" altLang="en-US" sz="1200" dirty="0"/>
              <a:t>You may want to reflect on what you have seen, which might involve discussing the issue with colleagues or approaching the individual who has concerned you,</a:t>
            </a:r>
            <a:r>
              <a:rPr lang="en-GB" altLang="en-US" sz="1200" baseline="0" dirty="0"/>
              <a:t> to gain a clearer impression of what is going on.</a:t>
            </a:r>
          </a:p>
          <a:p>
            <a:r>
              <a:rPr lang="en-GB" sz="1200" kern="1200" dirty="0">
                <a:solidFill>
                  <a:schemeClr val="tx1"/>
                </a:solidFill>
                <a:effectLst/>
                <a:latin typeface="Arial" charset="0"/>
                <a:ea typeface="+mn-ea"/>
                <a:cs typeface="Arial" charset="0"/>
              </a:rPr>
              <a:t>If you are unsure about what to do</a:t>
            </a:r>
            <a:r>
              <a:rPr lang="en-GB" sz="1200" kern="1200" baseline="0" dirty="0">
                <a:solidFill>
                  <a:schemeClr val="tx1"/>
                </a:solidFill>
                <a:effectLst/>
                <a:latin typeface="Arial" charset="0"/>
                <a:ea typeface="+mn-ea"/>
                <a:cs typeface="Arial" charset="0"/>
              </a:rPr>
              <a:t>, we would urge you to report </a:t>
            </a:r>
            <a:r>
              <a:rPr lang="en-GB" sz="1200" kern="1200" dirty="0">
                <a:solidFill>
                  <a:schemeClr val="tx1"/>
                </a:solidFill>
                <a:effectLst/>
                <a:latin typeface="Arial" charset="0"/>
                <a:ea typeface="+mn-ea"/>
                <a:cs typeface="Arial" charset="0"/>
              </a:rPr>
              <a:t>the issue because</a:t>
            </a:r>
            <a:r>
              <a:rPr lang="en-GB" sz="1200" kern="1200" baseline="0" dirty="0">
                <a:solidFill>
                  <a:schemeClr val="tx1"/>
                </a:solidFill>
                <a:effectLst/>
                <a:latin typeface="Arial" charset="0"/>
                <a:ea typeface="+mn-ea"/>
                <a:cs typeface="Arial" charset="0"/>
              </a:rPr>
              <a:t> it </a:t>
            </a:r>
            <a:r>
              <a:rPr lang="en-GB" sz="1200" kern="1200" dirty="0">
                <a:solidFill>
                  <a:schemeClr val="tx1"/>
                </a:solidFill>
                <a:effectLst/>
                <a:latin typeface="Arial" charset="0"/>
                <a:ea typeface="+mn-ea"/>
                <a:cs typeface="Arial" charset="0"/>
              </a:rPr>
              <a:t>will be followed-up thoroughly at this point.  </a:t>
            </a:r>
            <a:r>
              <a:rPr lang="en-GB" sz="1200" kern="1200">
                <a:solidFill>
                  <a:schemeClr val="tx1"/>
                </a:solidFill>
                <a:effectLst/>
                <a:latin typeface="Arial" charset="0"/>
                <a:ea typeface="+mn-ea"/>
                <a:cs typeface="Arial" charset="0"/>
              </a:rPr>
              <a:t>You do not need to judge whether your concern is right or wrong, that is the job of the review process which will follow your report.</a:t>
            </a:r>
          </a:p>
          <a:p>
            <a:endParaRPr lang="en-GB"/>
          </a:p>
        </p:txBody>
      </p:sp>
      <p:sp>
        <p:nvSpPr>
          <p:cNvPr id="4" name="Slide Number Placeholder 3"/>
          <p:cNvSpPr>
            <a:spLocks noGrp="1"/>
          </p:cNvSpPr>
          <p:nvPr>
            <p:ph type="sldNum" sz="quarter" idx="10"/>
          </p:nvPr>
        </p:nvSpPr>
        <p:spPr/>
        <p:txBody>
          <a:bodyPr/>
          <a:lstStyle/>
          <a:p>
            <a:fld id="{70559EB5-FF3F-481A-8315-2481EAC5018F}" type="slidenum">
              <a:rPr lang="en-GB" smtClean="0"/>
              <a:t>17</a:t>
            </a:fld>
            <a:endParaRPr lang="en-GB"/>
          </a:p>
        </p:txBody>
      </p:sp>
    </p:spTree>
    <p:extLst>
      <p:ext uri="{BB962C8B-B14F-4D97-AF65-F5344CB8AC3E}">
        <p14:creationId xmlns:p14="http://schemas.microsoft.com/office/powerpoint/2010/main" val="1568578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Arial" charset="0"/>
              </a:rPr>
              <a:t>SCRIPT TO BE AMENDED ACCORDING TO ORGANISATION’S REPORTING MECHANISM(S). NOTE TONE,</a:t>
            </a:r>
            <a:r>
              <a:rPr lang="en-GB" sz="1200" kern="1200" baseline="0" dirty="0">
                <a:solidFill>
                  <a:schemeClr val="tx1"/>
                </a:solidFill>
                <a:effectLst/>
                <a:latin typeface="Arial" charset="0"/>
                <a:ea typeface="+mn-ea"/>
                <a:cs typeface="Arial" charset="0"/>
              </a:rPr>
              <a:t> FRIENDLINESS, AND ENSURE PROCESS BEHIND THE SCENES IS OUTLINED</a:t>
            </a:r>
            <a:r>
              <a:rPr lang="en-GB" sz="1200" kern="1200" dirty="0">
                <a:solidFill>
                  <a:schemeClr val="tx1"/>
                </a:solidFill>
                <a:effectLst/>
                <a:latin typeface="Arial" charset="0"/>
                <a:ea typeface="+mn-ea"/>
                <a:cs typeface="Arial" charset="0"/>
              </a:rPr>
              <a:t>:</a:t>
            </a:r>
          </a:p>
          <a:p>
            <a:endParaRPr lang="en-GB" sz="1200" kern="1200" dirty="0">
              <a:solidFill>
                <a:schemeClr val="tx1"/>
              </a:solidFill>
              <a:effectLst/>
              <a:latin typeface="Arial" charset="0"/>
              <a:ea typeface="+mn-ea"/>
              <a:cs typeface="Arial" charset="0"/>
            </a:endParaRPr>
          </a:p>
          <a:p>
            <a:r>
              <a:rPr lang="en-GB" sz="1200" kern="1200" dirty="0">
                <a:solidFill>
                  <a:schemeClr val="tx1"/>
                </a:solidFill>
                <a:effectLst/>
                <a:latin typeface="Arial" charset="0"/>
                <a:ea typeface="+mn-ea"/>
                <a:cs typeface="Arial" charset="0"/>
              </a:rPr>
              <a:t>Hi, I’m Jackie. I’m one of a team of advisors who takes calls on the confidential helpline, and I’d like to tell you a little bit about how it works.  We are here to help with any concerns you might have about how a colleague has been acting.  They might have been doing or saying things that have caused you reason to worry for their own </a:t>
            </a:r>
            <a:r>
              <a:rPr lang="en-GB" sz="1200" i="0" kern="1200" dirty="0">
                <a:solidFill>
                  <a:schemeClr val="tx1"/>
                </a:solidFill>
                <a:effectLst/>
                <a:latin typeface="Arial" charset="0"/>
                <a:ea typeface="+mn-ea"/>
                <a:cs typeface="Arial" charset="0"/>
              </a:rPr>
              <a:t>sake</a:t>
            </a:r>
            <a:r>
              <a:rPr lang="en-GB" sz="1200" kern="1200" dirty="0">
                <a:solidFill>
                  <a:schemeClr val="tx1"/>
                </a:solidFill>
                <a:effectLst/>
                <a:latin typeface="Arial" charset="0"/>
                <a:ea typeface="+mn-ea"/>
                <a:cs typeface="Arial" charset="0"/>
              </a:rPr>
              <a:t>, or for the harm they could do to this organisation or its customers.  You can find our telephone number on the Info-net.</a:t>
            </a:r>
          </a:p>
          <a:p>
            <a:endParaRPr lang="en-GB" sz="1200" kern="1200" dirty="0">
              <a:solidFill>
                <a:schemeClr val="tx1"/>
              </a:solidFill>
              <a:effectLst/>
              <a:latin typeface="Arial" charset="0"/>
              <a:ea typeface="+mn-ea"/>
              <a:cs typeface="Arial" charset="0"/>
            </a:endParaRPr>
          </a:p>
          <a:p>
            <a:r>
              <a:rPr lang="en-GB" sz="1200" kern="1200" dirty="0">
                <a:solidFill>
                  <a:schemeClr val="tx1"/>
                </a:solidFill>
                <a:effectLst/>
                <a:latin typeface="Arial" charset="0"/>
                <a:ea typeface="+mn-ea"/>
                <a:cs typeface="Arial" charset="0"/>
              </a:rPr>
              <a:t>Feel free to call us for a chat – you can use this as an opportunity to discuss the issue and find a way forward.  This may mean making no official report at this stage. We also understand that you might want complete confidentiality.  In all but exceptional circumstances, we can assure you of this.  In fact if you call for an off-the</a:t>
            </a:r>
            <a:r>
              <a:rPr lang="en-GB" sz="1200" kern="1200" baseline="0" dirty="0">
                <a:solidFill>
                  <a:schemeClr val="tx1"/>
                </a:solidFill>
                <a:effectLst/>
                <a:latin typeface="Arial" charset="0"/>
                <a:ea typeface="+mn-ea"/>
                <a:cs typeface="Arial" charset="0"/>
              </a:rPr>
              <a:t>-record</a:t>
            </a:r>
            <a:r>
              <a:rPr lang="en-GB" sz="1200" kern="1200" dirty="0">
                <a:solidFill>
                  <a:schemeClr val="tx1"/>
                </a:solidFill>
                <a:effectLst/>
                <a:latin typeface="Arial" charset="0"/>
                <a:ea typeface="+mn-ea"/>
                <a:cs typeface="Arial" charset="0"/>
              </a:rPr>
              <a:t> discussion, you don’t even need to give your name.</a:t>
            </a:r>
          </a:p>
          <a:p>
            <a:endParaRPr lang="en-GB" sz="1200" kern="1200" dirty="0">
              <a:solidFill>
                <a:schemeClr val="tx1"/>
              </a:solidFill>
              <a:effectLst/>
              <a:latin typeface="Arial" charset="0"/>
              <a:ea typeface="+mn-ea"/>
              <a:cs typeface="Arial" charset="0"/>
            </a:endParaRPr>
          </a:p>
          <a:p>
            <a:r>
              <a:rPr lang="en-GB" sz="1200" kern="1200" dirty="0">
                <a:solidFill>
                  <a:schemeClr val="tx1"/>
                </a:solidFill>
                <a:effectLst/>
                <a:latin typeface="Arial" charset="0"/>
                <a:ea typeface="+mn-ea"/>
                <a:cs typeface="Arial" charset="0"/>
              </a:rPr>
              <a:t>Once we have received information, we follow it up thoroughly.  This is a</a:t>
            </a:r>
            <a:r>
              <a:rPr lang="en-GB" sz="1200" kern="1200" baseline="0" dirty="0">
                <a:solidFill>
                  <a:schemeClr val="tx1"/>
                </a:solidFill>
                <a:effectLst/>
                <a:latin typeface="Arial" charset="0"/>
                <a:ea typeface="+mn-ea"/>
                <a:cs typeface="Arial" charset="0"/>
              </a:rPr>
              <a:t> fair, </a:t>
            </a:r>
            <a:r>
              <a:rPr lang="en-GB" sz="1200" kern="1200" dirty="0">
                <a:solidFill>
                  <a:schemeClr val="tx1"/>
                </a:solidFill>
                <a:effectLst/>
                <a:latin typeface="Arial" charset="0"/>
                <a:ea typeface="+mn-ea"/>
                <a:cs typeface="Arial" charset="0"/>
              </a:rPr>
              <a:t>objective process which explores</a:t>
            </a:r>
            <a:r>
              <a:rPr lang="en-GB" sz="1200" kern="1200" baseline="0" dirty="0">
                <a:solidFill>
                  <a:schemeClr val="tx1"/>
                </a:solidFill>
                <a:effectLst/>
                <a:latin typeface="Arial" charset="0"/>
                <a:ea typeface="+mn-ea"/>
                <a:cs typeface="Arial" charset="0"/>
              </a:rPr>
              <a:t> what course of action will benefit everyone involved.  </a:t>
            </a:r>
            <a:r>
              <a:rPr lang="en-GB" sz="1200" kern="1200" dirty="0">
                <a:solidFill>
                  <a:schemeClr val="tx1"/>
                </a:solidFill>
                <a:effectLst/>
                <a:latin typeface="Arial" charset="0"/>
                <a:ea typeface="+mn-ea"/>
                <a:cs typeface="Arial" charset="0"/>
              </a:rPr>
              <a:t>We don’t mind if you’re not sure of what the problem actually is – whether it is serious or not; it is often quite difficult to be certain in these situations.  We can help you to make sense of your concern and decide what to do next.</a:t>
            </a:r>
            <a:r>
              <a:rPr lang="en-GB" sz="1200" kern="1200" baseline="0" dirty="0">
                <a:solidFill>
                  <a:schemeClr val="tx1"/>
                </a:solidFill>
                <a:effectLst/>
                <a:latin typeface="Arial" charset="0"/>
                <a:ea typeface="+mn-ea"/>
                <a:cs typeface="Arial" charset="0"/>
              </a:rPr>
              <a:t>  </a:t>
            </a:r>
            <a:r>
              <a:rPr lang="en-GB" sz="1200" kern="1200" dirty="0">
                <a:solidFill>
                  <a:schemeClr val="tx1"/>
                </a:solidFill>
                <a:effectLst/>
                <a:latin typeface="Arial" charset="0"/>
                <a:ea typeface="+mn-ea"/>
                <a:cs typeface="Arial" charset="0"/>
              </a:rPr>
              <a:t>Where we can, we will give people who have made a report an idea of the actions to follow from it.  I think if someone has made the effort to contact us with a concern, we owe it to them to take it seriously.</a:t>
            </a: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18</a:t>
            </a:fld>
            <a:endParaRPr lang="en-GB"/>
          </a:p>
        </p:txBody>
      </p:sp>
    </p:spTree>
    <p:extLst>
      <p:ext uri="{BB962C8B-B14F-4D97-AF65-F5344CB8AC3E}">
        <p14:creationId xmlns:p14="http://schemas.microsoft.com/office/powerpoint/2010/main" val="1254835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from</a:t>
            </a:r>
            <a:r>
              <a:rPr lang="en-GB" baseline="0" dirty="0"/>
              <a:t> slide</a:t>
            </a:r>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19</a:t>
            </a:fld>
            <a:endParaRPr lang="en-GB"/>
          </a:p>
        </p:txBody>
      </p:sp>
    </p:spTree>
    <p:extLst>
      <p:ext uri="{BB962C8B-B14F-4D97-AF65-F5344CB8AC3E}">
        <p14:creationId xmlns:p14="http://schemas.microsoft.com/office/powerpoint/2010/main" val="51918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a:t>
            </a:r>
            <a:r>
              <a:rPr lang="en-GB" baseline="0" dirty="0"/>
              <a:t> from slide</a:t>
            </a:r>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2</a:t>
            </a:fld>
            <a:endParaRPr lang="en-GB"/>
          </a:p>
        </p:txBody>
      </p:sp>
    </p:spTree>
    <p:extLst>
      <p:ext uri="{BB962C8B-B14F-4D97-AF65-F5344CB8AC3E}">
        <p14:creationId xmlns:p14="http://schemas.microsoft.com/office/powerpoint/2010/main" val="2825485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Script:</a:t>
            </a:r>
          </a:p>
          <a:p>
            <a:r>
              <a:rPr lang="en-GB" sz="1200" kern="1200" dirty="0">
                <a:solidFill>
                  <a:schemeClr val="tx1"/>
                </a:solidFill>
                <a:effectLst/>
                <a:latin typeface="Arial" charset="0"/>
                <a:ea typeface="+mn-ea"/>
                <a:cs typeface="Arial" charset="0"/>
              </a:rPr>
              <a:t>If someone is acting in a way which concerns you at work it is likely to be a concern for the company as well.  By intervening or reporting, you</a:t>
            </a:r>
            <a:r>
              <a:rPr lang="en-GB" sz="1200" kern="1200" baseline="0" dirty="0">
                <a:solidFill>
                  <a:schemeClr val="tx1"/>
                </a:solidFill>
                <a:effectLst/>
                <a:latin typeface="Arial" charset="0"/>
                <a:ea typeface="+mn-ea"/>
                <a:cs typeface="Arial" charset="0"/>
              </a:rPr>
              <a:t> could prevent a problem from developing.  </a:t>
            </a:r>
            <a:r>
              <a:rPr lang="en-GB" sz="1200" kern="1200" dirty="0">
                <a:solidFill>
                  <a:schemeClr val="tx1"/>
                </a:solidFill>
                <a:effectLst/>
                <a:latin typeface="Arial" charset="0"/>
                <a:ea typeface="+mn-ea"/>
                <a:cs typeface="Arial" charset="0"/>
              </a:rPr>
              <a:t>There could be negative consequences for the individual but also for his/her co-workers, the team or the organisation as a whole if the issue goes unnoticed.   Such negative consequences may include increased workload, stress and absenteeism.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These</a:t>
            </a:r>
            <a:r>
              <a:rPr lang="en-GB" sz="1200" kern="1200" baseline="0" dirty="0">
                <a:solidFill>
                  <a:schemeClr val="tx1"/>
                </a:solidFill>
                <a:effectLst/>
                <a:latin typeface="Arial" charset="0"/>
                <a:ea typeface="+mn-ea"/>
                <a:cs typeface="Arial" charset="0"/>
              </a:rPr>
              <a:t> conditions could raise the potential for mistakes being made and accidents occurring.  </a:t>
            </a:r>
            <a:r>
              <a:rPr lang="en-GB" sz="1200" kern="1200" dirty="0">
                <a:solidFill>
                  <a:schemeClr val="tx1"/>
                </a:solidFill>
                <a:effectLst/>
                <a:latin typeface="Arial" charset="0"/>
                <a:ea typeface="+mn-ea"/>
                <a:cs typeface="Arial" charset="0"/>
              </a:rPr>
              <a:t>In this environment, serious mistakes and accidents could do untold damage considering the responsibilities we have in our work.   Many of these cases can be avoided with early intervention.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Although the prevalence of attacks from within an organisation tend to be underreported, research into insider attacks carried out in the US Research found a negative financial impact was experienced </a:t>
            </a:r>
            <a:r>
              <a:rPr lang="en-GB" sz="1200" kern="1200" baseline="0" dirty="0">
                <a:solidFill>
                  <a:schemeClr val="tx1"/>
                </a:solidFill>
                <a:effectLst/>
                <a:latin typeface="Arial" charset="0"/>
                <a:ea typeface="+mn-ea"/>
                <a:cs typeface="Arial" charset="0"/>
              </a:rPr>
              <a:t>in the range of five hundred dollars </a:t>
            </a:r>
            <a:r>
              <a:rPr lang="en-GB" sz="1200" kern="1200" dirty="0">
                <a:solidFill>
                  <a:schemeClr val="tx1"/>
                </a:solidFill>
                <a:effectLst/>
                <a:latin typeface="Arial" charset="0"/>
                <a:ea typeface="+mn-ea"/>
                <a:cs typeface="Arial" charset="0"/>
              </a:rPr>
              <a:t>to more than ten</a:t>
            </a:r>
            <a:r>
              <a:rPr lang="en-GB" sz="1200" kern="1200" baseline="0" dirty="0">
                <a:solidFill>
                  <a:schemeClr val="tx1"/>
                </a:solidFill>
                <a:effectLst/>
                <a:latin typeface="Arial" charset="0"/>
                <a:ea typeface="+mn-ea"/>
                <a:cs typeface="Arial" charset="0"/>
              </a:rPr>
              <a:t> million </a:t>
            </a:r>
            <a:r>
              <a:rPr lang="en-GB" sz="1200" kern="1200" dirty="0">
                <a:solidFill>
                  <a:schemeClr val="tx1"/>
                </a:solidFill>
                <a:effectLst/>
                <a:latin typeface="Arial" charset="0"/>
                <a:ea typeface="+mn-ea"/>
                <a:cs typeface="Arial" charset="0"/>
              </a:rPr>
              <a:t>by 81% of organisations</a:t>
            </a:r>
            <a:r>
              <a:rPr lang="en-GB" sz="1200" kern="1200" baseline="0" dirty="0">
                <a:solidFill>
                  <a:schemeClr val="tx1"/>
                </a:solidFill>
                <a:effectLst/>
                <a:latin typeface="Arial" charset="0"/>
                <a:ea typeface="+mn-ea"/>
                <a:cs typeface="Arial" charset="0"/>
              </a:rPr>
              <a:t>.</a:t>
            </a:r>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Insider attacks could therefore pose a threat to your own job security or personal safety.  By looking out for each other, we also look after</a:t>
            </a:r>
            <a:r>
              <a:rPr lang="en-GB" sz="1200" kern="1200" baseline="0" dirty="0">
                <a:solidFill>
                  <a:schemeClr val="tx1"/>
                </a:solidFill>
                <a:effectLst/>
                <a:latin typeface="Arial" charset="0"/>
                <a:ea typeface="+mn-ea"/>
                <a:cs typeface="Arial" charset="0"/>
              </a:rPr>
              <a:t> </a:t>
            </a:r>
            <a:r>
              <a:rPr lang="en-GB" sz="1200" kern="1200" dirty="0">
                <a:solidFill>
                  <a:schemeClr val="tx1"/>
                </a:solidFill>
                <a:effectLst/>
                <a:latin typeface="Arial" charset="0"/>
                <a:ea typeface="+mn-ea"/>
                <a:cs typeface="Arial" charset="0"/>
              </a:rPr>
              <a:t>ourselves and our long-term interests.</a:t>
            </a:r>
          </a:p>
          <a:p>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20</a:t>
            </a:fld>
            <a:endParaRPr lang="en-GB"/>
          </a:p>
        </p:txBody>
      </p:sp>
    </p:spTree>
    <p:extLst>
      <p:ext uri="{BB962C8B-B14F-4D97-AF65-F5344CB8AC3E}">
        <p14:creationId xmlns:p14="http://schemas.microsoft.com/office/powerpoint/2010/main" val="3236349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bullet points</a:t>
            </a:r>
          </a:p>
        </p:txBody>
      </p:sp>
      <p:sp>
        <p:nvSpPr>
          <p:cNvPr id="4" name="Slide Number Placeholder 3"/>
          <p:cNvSpPr>
            <a:spLocks noGrp="1"/>
          </p:cNvSpPr>
          <p:nvPr>
            <p:ph type="sldNum" sz="quarter" idx="10"/>
          </p:nvPr>
        </p:nvSpPr>
        <p:spPr/>
        <p:txBody>
          <a:bodyPr/>
          <a:lstStyle/>
          <a:p>
            <a:fld id="{70559EB5-FF3F-481A-8315-2481EAC5018F}" type="slidenum">
              <a:rPr lang="en-GB" smtClean="0"/>
              <a:t>21</a:t>
            </a:fld>
            <a:endParaRPr lang="en-GB"/>
          </a:p>
        </p:txBody>
      </p:sp>
    </p:spTree>
    <p:extLst>
      <p:ext uri="{BB962C8B-B14F-4D97-AF65-F5344CB8AC3E}">
        <p14:creationId xmlns:p14="http://schemas.microsoft.com/office/powerpoint/2010/main" val="356204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i="1" baseline="0" dirty="0"/>
              <a:t>SCRIPT:</a:t>
            </a:r>
          </a:p>
          <a:p>
            <a:pPr marL="0" indent="0">
              <a:buFontTx/>
              <a:buNone/>
            </a:pPr>
            <a:r>
              <a:rPr lang="en-GB" sz="1200" kern="1200" dirty="0">
                <a:solidFill>
                  <a:schemeClr val="tx1"/>
                </a:solidFill>
                <a:effectLst/>
                <a:latin typeface="Arial" charset="0"/>
                <a:ea typeface="+mn-ea"/>
                <a:cs typeface="Arial" charset="0"/>
              </a:rPr>
              <a:t>Sometimes people do or say things that are particularly unusual or out of character, which might make you worried about them.</a:t>
            </a:r>
            <a:r>
              <a:rPr lang="en-GB" sz="1200" kern="1200" baseline="0" dirty="0">
                <a:solidFill>
                  <a:schemeClr val="tx1"/>
                </a:solidFill>
                <a:effectLst/>
                <a:latin typeface="Arial" charset="0"/>
                <a:ea typeface="+mn-ea"/>
                <a:cs typeface="Arial" charset="0"/>
              </a:rPr>
              <a:t> </a:t>
            </a:r>
            <a:r>
              <a:rPr lang="en-GB" sz="1200" kern="1200" dirty="0">
                <a:solidFill>
                  <a:schemeClr val="tx1"/>
                </a:solidFill>
                <a:effectLst/>
                <a:latin typeface="Arial" charset="0"/>
                <a:ea typeface="+mn-ea"/>
                <a:cs typeface="Arial" charset="0"/>
              </a:rPr>
              <a:t>You might want to act on any concerns you have about how a colleague (and by colleague</a:t>
            </a:r>
            <a:r>
              <a:rPr lang="en-GB" sz="1200" kern="1200" baseline="0" dirty="0">
                <a:solidFill>
                  <a:schemeClr val="tx1"/>
                </a:solidFill>
                <a:effectLst/>
                <a:latin typeface="Arial" charset="0"/>
                <a:ea typeface="+mn-ea"/>
                <a:cs typeface="Arial" charset="0"/>
              </a:rPr>
              <a:t> we also mean your most senior managers) </a:t>
            </a:r>
            <a:r>
              <a:rPr lang="en-GB" sz="1200" kern="1200" dirty="0">
                <a:solidFill>
                  <a:schemeClr val="tx1"/>
                </a:solidFill>
                <a:effectLst/>
                <a:latin typeface="Arial" charset="0"/>
                <a:ea typeface="+mn-ea"/>
                <a:cs typeface="Arial" charset="0"/>
              </a:rPr>
              <a:t>has been behaving if it has caused you reason to worry for their own sake, or the harm they could do to your organisation.  </a:t>
            </a:r>
          </a:p>
          <a:p>
            <a:pPr marL="0" indent="0">
              <a:buFontTx/>
              <a:buNone/>
            </a:pPr>
            <a:r>
              <a:rPr lang="en-GB" sz="1200" kern="1200" dirty="0">
                <a:solidFill>
                  <a:schemeClr val="tx1"/>
                </a:solidFill>
                <a:effectLst/>
                <a:latin typeface="Arial" charset="0"/>
                <a:ea typeface="+mn-ea"/>
                <a:cs typeface="Arial" charset="0"/>
              </a:rPr>
              <a:t>There could be many reasons why someone is behaving in ways that are not entirely typical, most of them are not cause for concern - </a:t>
            </a:r>
            <a:r>
              <a:rPr lang="en-GB" sz="1200" kern="1200" baseline="0" dirty="0">
                <a:solidFill>
                  <a:schemeClr val="tx1"/>
                </a:solidFill>
                <a:effectLst/>
                <a:latin typeface="Arial" charset="0"/>
                <a:ea typeface="+mn-ea"/>
                <a:cs typeface="Arial" charset="0"/>
              </a:rPr>
              <a:t>we all have our off days</a:t>
            </a:r>
            <a:r>
              <a:rPr lang="en-GB" sz="1200" kern="1200" dirty="0">
                <a:solidFill>
                  <a:schemeClr val="tx1"/>
                </a:solidFill>
                <a:effectLst/>
                <a:latin typeface="Arial" charset="0"/>
                <a:ea typeface="+mn-ea"/>
                <a:cs typeface="Arial" charset="0"/>
              </a:rPr>
              <a:t>.  Their behaviour may</a:t>
            </a:r>
            <a:r>
              <a:rPr lang="en-GB" sz="1200" kern="1200" baseline="0" dirty="0">
                <a:solidFill>
                  <a:schemeClr val="tx1"/>
                </a:solidFill>
                <a:effectLst/>
                <a:latin typeface="Arial" charset="0"/>
                <a:ea typeface="+mn-ea"/>
                <a:cs typeface="Arial" charset="0"/>
              </a:rPr>
              <a:t> or may not be </a:t>
            </a:r>
            <a:r>
              <a:rPr lang="en-GB" sz="1200" kern="1200" dirty="0">
                <a:solidFill>
                  <a:schemeClr val="tx1"/>
                </a:solidFill>
                <a:effectLst/>
                <a:latin typeface="Arial" charset="0"/>
                <a:ea typeface="+mn-ea"/>
                <a:cs typeface="Arial" charset="0"/>
              </a:rPr>
              <a:t>indicative of a broader problem; nevertheless you could be in the best position to identify an issue before</a:t>
            </a:r>
            <a:r>
              <a:rPr lang="en-GB" sz="1200" kern="1200" baseline="0" dirty="0">
                <a:solidFill>
                  <a:schemeClr val="tx1"/>
                </a:solidFill>
                <a:effectLst/>
                <a:latin typeface="Arial" charset="0"/>
                <a:ea typeface="+mn-ea"/>
                <a:cs typeface="Arial" charset="0"/>
              </a:rPr>
              <a:t> it becomes a problem</a:t>
            </a:r>
            <a:r>
              <a:rPr lang="en-GB" sz="1200" kern="1200" dirty="0">
                <a:solidFill>
                  <a:schemeClr val="tx1"/>
                </a:solidFill>
                <a:effectLst/>
                <a:latin typeface="Arial" charset="0"/>
                <a:ea typeface="+mn-ea"/>
                <a:cs typeface="Arial" charset="0"/>
              </a:rPr>
              <a:t>.  If you have a gut instinct that something is wrong, do not wait until you are sure of what the issue is before you</a:t>
            </a:r>
            <a:r>
              <a:rPr lang="en-GB" sz="1200" kern="1200" baseline="0" dirty="0">
                <a:solidFill>
                  <a:schemeClr val="tx1"/>
                </a:solidFill>
                <a:effectLst/>
                <a:latin typeface="Arial" charset="0"/>
                <a:ea typeface="+mn-ea"/>
                <a:cs typeface="Arial" charset="0"/>
              </a:rPr>
              <a:t> intervene, we urge you to trust your instinct instead of ignoring the issue.</a:t>
            </a:r>
            <a:endParaRPr lang="en-GB" sz="1200" i="1" kern="1200" dirty="0">
              <a:solidFill>
                <a:schemeClr val="tx1"/>
              </a:solidFill>
              <a:effectLst/>
              <a:latin typeface="Arial" charset="0"/>
              <a:ea typeface="+mn-ea"/>
              <a:cs typeface="Arial" charset="0"/>
            </a:endParaRPr>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3</a:t>
            </a:fld>
            <a:endParaRPr lang="en-GB"/>
          </a:p>
        </p:txBody>
      </p:sp>
    </p:spTree>
    <p:extLst>
      <p:ext uri="{BB962C8B-B14F-4D97-AF65-F5344CB8AC3E}">
        <p14:creationId xmlns:p14="http://schemas.microsoft.com/office/powerpoint/2010/main" val="746951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i="1" baseline="0" dirty="0"/>
              <a:t>SCRIPT:</a:t>
            </a:r>
          </a:p>
          <a:p>
            <a:pPr marL="0" indent="0">
              <a:buFontTx/>
              <a:buNone/>
            </a:pPr>
            <a:endParaRPr lang="en-GB" sz="1200" kern="1200" dirty="0">
              <a:solidFill>
                <a:schemeClr val="tx1"/>
              </a:solidFill>
              <a:effectLst/>
              <a:latin typeface="Arial" charset="0"/>
              <a:ea typeface="+mn-ea"/>
              <a:cs typeface="Arial" charset="0"/>
            </a:endParaRPr>
          </a:p>
          <a:p>
            <a:pPr eaLnBrk="1" hangingPunct="1">
              <a:spcAft>
                <a:spcPct val="20000"/>
              </a:spcAft>
            </a:pPr>
            <a:r>
              <a:rPr lang="en-GB" altLang="en-US" sz="1200" dirty="0"/>
              <a:t>A colleague behaving like this might need support from within the organisation.</a:t>
            </a:r>
          </a:p>
          <a:p>
            <a:pPr eaLnBrk="1" hangingPunct="1">
              <a:spcAft>
                <a:spcPct val="20000"/>
              </a:spcAft>
            </a:pPr>
            <a:r>
              <a:rPr lang="en-GB" altLang="en-US" sz="1200" dirty="0"/>
              <a:t>Any number of things might be happening with the individual, they could have problems at</a:t>
            </a:r>
            <a:r>
              <a:rPr lang="en-GB" altLang="en-US" sz="1200" baseline="0" dirty="0"/>
              <a:t> home, personal issues to deal with, or the problem could lie in the workplace.</a:t>
            </a:r>
            <a:endParaRPr lang="en-GB" altLang="en-US" sz="1200" dirty="0"/>
          </a:p>
          <a:p>
            <a:pPr eaLnBrk="1" hangingPunct="1">
              <a:spcAft>
                <a:spcPct val="20000"/>
              </a:spcAft>
            </a:pPr>
            <a:r>
              <a:rPr lang="en-GB" altLang="en-US" sz="1200" dirty="0"/>
              <a:t>There</a:t>
            </a:r>
            <a:r>
              <a:rPr lang="en-GB" altLang="en-US" sz="1200" baseline="0" dirty="0"/>
              <a:t> are various ways that you could intervene to help them receive this support, perhaps </a:t>
            </a:r>
            <a:r>
              <a:rPr lang="en-GB" altLang="en-US" sz="1200" dirty="0"/>
              <a:t>by talking to the individual, mentioning it to your manager or you may choose</a:t>
            </a:r>
            <a:r>
              <a:rPr lang="en-GB" altLang="en-US" sz="1200" baseline="0" dirty="0"/>
              <a:t> to</a:t>
            </a:r>
            <a:r>
              <a:rPr lang="en-GB" altLang="en-US" sz="1200" dirty="0"/>
              <a:t> report the issue. </a:t>
            </a:r>
            <a:r>
              <a:rPr lang="en-GB" altLang="en-US" dirty="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a:t>In some cases, if the individual doesn’t get the support they need or the situation is not</a:t>
            </a:r>
            <a:r>
              <a:rPr lang="en-GB" altLang="en-US" sz="1200" baseline="0" dirty="0"/>
              <a:t> otherwise</a:t>
            </a:r>
            <a:r>
              <a:rPr lang="en-GB" altLang="en-US" sz="1200" dirty="0"/>
              <a:t> dealt with – it might become</a:t>
            </a:r>
            <a:r>
              <a:rPr lang="en-GB" altLang="en-US" sz="1200" baseline="0" dirty="0"/>
              <a:t> an insider threat.</a:t>
            </a:r>
            <a:endParaRPr lang="en-GB" altLang="en-US" sz="1200"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4</a:t>
            </a:fld>
            <a:endParaRPr lang="en-GB"/>
          </a:p>
        </p:txBody>
      </p:sp>
    </p:spTree>
    <p:extLst>
      <p:ext uri="{BB962C8B-B14F-4D97-AF65-F5344CB8AC3E}">
        <p14:creationId xmlns:p14="http://schemas.microsoft.com/office/powerpoint/2010/main" val="1959818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SCRIPT: </a:t>
            </a:r>
          </a:p>
          <a:p>
            <a:pPr eaLnBrk="1" hangingPunct="1">
              <a:spcAft>
                <a:spcPct val="20000"/>
              </a:spcAft>
            </a:pPr>
            <a:r>
              <a:rPr lang="en-GB" altLang="en-US" sz="1200" dirty="0"/>
              <a:t>- The insider threat is the risk that legitimate access (which is typically required to do a particular job) is misused, to cause damage or harm to an organisation.  </a:t>
            </a:r>
          </a:p>
          <a:p>
            <a:pPr eaLnBrk="1" hangingPunct="1">
              <a:spcAft>
                <a:spcPct val="20000"/>
              </a:spcAft>
            </a:pPr>
            <a:r>
              <a:rPr lang="en-GB" altLang="en-US" sz="1200" dirty="0"/>
              <a:t>- Misuse of access could be deliberate or accidental, and it could be carried out by an employee or third parties may be given unauthorised access.  </a:t>
            </a:r>
          </a:p>
          <a:p>
            <a:pPr eaLnBrk="1" hangingPunct="1">
              <a:spcAft>
                <a:spcPct val="20000"/>
              </a:spcAft>
            </a:pPr>
            <a:r>
              <a:rPr lang="en-GB" altLang="en-US" sz="1200" dirty="0"/>
              <a:t>- It will be no surprise to you that Organisation</a:t>
            </a:r>
            <a:r>
              <a:rPr lang="en-GB" altLang="en-US" sz="1200" baseline="0" dirty="0"/>
              <a:t> X</a:t>
            </a:r>
            <a:r>
              <a:rPr lang="en-GB" altLang="en-US" sz="1200" dirty="0"/>
              <a:t> is responsible for some of the most important infrastructure in the UK. </a:t>
            </a:r>
            <a:r>
              <a:rPr lang="en-GB" sz="1200" kern="1200" dirty="0">
                <a:solidFill>
                  <a:schemeClr val="tx1"/>
                </a:solidFill>
                <a:effectLst/>
                <a:latin typeface="Arial" charset="0"/>
                <a:ea typeface="+mn-ea"/>
                <a:cs typeface="Arial" charset="0"/>
              </a:rPr>
              <a:t>Threats can come from both outside and inside of the organisation. </a:t>
            </a:r>
            <a:r>
              <a:rPr lang="en-GB" altLang="en-US" sz="1200" dirty="0"/>
              <a:t>This campaign is an effort to protect it</a:t>
            </a:r>
            <a:r>
              <a:rPr lang="en-GB" altLang="en-US" sz="1200" baseline="0" dirty="0"/>
              <a:t> from internal threats.</a:t>
            </a:r>
            <a:r>
              <a:rPr lang="en-GB" altLang="en-US" sz="1200" dirty="0"/>
              <a:t>  </a:t>
            </a:r>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5</a:t>
            </a:fld>
            <a:endParaRPr lang="en-GB"/>
          </a:p>
        </p:txBody>
      </p:sp>
    </p:spTree>
    <p:extLst>
      <p:ext uri="{BB962C8B-B14F-4D97-AF65-F5344CB8AC3E}">
        <p14:creationId xmlns:p14="http://schemas.microsoft.com/office/powerpoint/2010/main" val="1676422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i="1" kern="1200" dirty="0">
                <a:solidFill>
                  <a:schemeClr val="tx1"/>
                </a:solidFill>
                <a:effectLst/>
                <a:latin typeface="Arial" charset="0"/>
                <a:ea typeface="+mn-ea"/>
                <a:cs typeface="Arial" charset="0"/>
              </a:rPr>
              <a:t>SCRIPT:</a:t>
            </a:r>
          </a:p>
          <a:p>
            <a:r>
              <a:rPr lang="en-GB" sz="1200" kern="1200" dirty="0">
                <a:solidFill>
                  <a:schemeClr val="tx1"/>
                </a:solidFill>
                <a:effectLst/>
                <a:latin typeface="Arial" charset="0"/>
                <a:ea typeface="+mn-ea"/>
                <a:cs typeface="Arial" charset="0"/>
              </a:rPr>
              <a:t>People involved in insider activity tend to show signs of it through their behaviour,</a:t>
            </a:r>
            <a:r>
              <a:rPr lang="en-GB" sz="1200" kern="1200" baseline="0" dirty="0">
                <a:solidFill>
                  <a:schemeClr val="tx1"/>
                </a:solidFill>
                <a:effectLst/>
                <a:latin typeface="Arial" charset="0"/>
                <a:ea typeface="+mn-ea"/>
                <a:cs typeface="Arial" charset="0"/>
              </a:rPr>
              <a:t> often </a:t>
            </a:r>
            <a:r>
              <a:rPr lang="en-GB" sz="1200" kern="1200" dirty="0">
                <a:solidFill>
                  <a:schemeClr val="tx1"/>
                </a:solidFill>
                <a:effectLst/>
                <a:latin typeface="Arial" charset="0"/>
                <a:ea typeface="+mn-ea"/>
                <a:cs typeface="Arial" charset="0"/>
              </a:rPr>
              <a:t>before they have carried out the activity.  </a:t>
            </a:r>
            <a:r>
              <a:rPr lang="en-GB" sz="1200" i="0" kern="1200" dirty="0">
                <a:solidFill>
                  <a:srgbClr val="002060"/>
                </a:solidFill>
                <a:effectLst/>
                <a:latin typeface="Arial" charset="0"/>
                <a:ea typeface="+mn-ea"/>
                <a:cs typeface="Arial" charset="0"/>
              </a:rPr>
              <a:t>These signs fall into three categories:</a:t>
            </a:r>
            <a:endParaRPr lang="en-GB" sz="1200" i="0" kern="1200" baseline="0" dirty="0">
              <a:solidFill>
                <a:srgbClr val="002060"/>
              </a:solidFill>
              <a:effectLst/>
              <a:latin typeface="Arial" charset="0"/>
              <a:ea typeface="+mn-ea"/>
              <a:cs typeface="Arial" charset="0"/>
            </a:endParaRPr>
          </a:p>
          <a:p>
            <a:r>
              <a:rPr lang="en-GB" sz="1200" kern="1200" baseline="0" dirty="0">
                <a:solidFill>
                  <a:schemeClr val="tx1"/>
                </a:solidFill>
                <a:effectLst/>
                <a:latin typeface="Arial" charset="0"/>
                <a:ea typeface="+mn-ea"/>
                <a:cs typeface="Arial" charset="0"/>
              </a:rPr>
              <a:t> 1) they show </a:t>
            </a:r>
            <a:r>
              <a:rPr lang="en-GB" sz="1200" kern="1200" dirty="0">
                <a:solidFill>
                  <a:schemeClr val="tx1"/>
                </a:solidFill>
                <a:effectLst/>
                <a:latin typeface="Arial" charset="0"/>
                <a:ea typeface="+mn-ea"/>
                <a:cs typeface="Arial" charset="0"/>
              </a:rPr>
              <a:t>a</a:t>
            </a:r>
            <a:r>
              <a:rPr lang="en-GB" sz="1200" kern="1200" baseline="0" dirty="0">
                <a:solidFill>
                  <a:schemeClr val="tx1"/>
                </a:solidFill>
                <a:effectLst/>
                <a:latin typeface="Arial" charset="0"/>
                <a:ea typeface="+mn-ea"/>
                <a:cs typeface="Arial" charset="0"/>
              </a:rPr>
              <a:t> </a:t>
            </a:r>
            <a:r>
              <a:rPr lang="en-GB" sz="1200" kern="1200" dirty="0">
                <a:solidFill>
                  <a:schemeClr val="tx1"/>
                </a:solidFill>
                <a:effectLst/>
                <a:latin typeface="Arial" charset="0"/>
                <a:ea typeface="+mn-ea"/>
                <a:cs typeface="Arial" charset="0"/>
              </a:rPr>
              <a:t>potential vulnerability or risk,</a:t>
            </a:r>
            <a:r>
              <a:rPr lang="en-GB" sz="1200" kern="1200" baseline="0" dirty="0">
                <a:solidFill>
                  <a:schemeClr val="tx1"/>
                </a:solidFill>
                <a:effectLst/>
                <a:latin typeface="Arial" charset="0"/>
                <a:ea typeface="+mn-ea"/>
                <a:cs typeface="Arial" charset="0"/>
              </a:rPr>
              <a:t> through for example, signs of being stressed, struggling to cope with changes in financial circumstances or major work related changes.</a:t>
            </a:r>
            <a:endParaRPr lang="en-GB" sz="1200" kern="1200" dirty="0">
              <a:solidFill>
                <a:schemeClr val="tx1"/>
              </a:solidFill>
              <a:effectLst/>
              <a:latin typeface="Arial" charset="0"/>
              <a:ea typeface="+mn-ea"/>
              <a:cs typeface="Arial" charset="0"/>
            </a:endParaRPr>
          </a:p>
          <a:p>
            <a:pPr lvl="0"/>
            <a:r>
              <a:rPr lang="en-GB" sz="1200" kern="1200" dirty="0">
                <a:solidFill>
                  <a:schemeClr val="tx1"/>
                </a:solidFill>
                <a:effectLst/>
                <a:latin typeface="Arial" charset="0"/>
                <a:ea typeface="+mn-ea"/>
                <a:cs typeface="Arial" charset="0"/>
              </a:rPr>
              <a:t>2) unexpected or difficult to explain work activities that cause concern (suspicious work activities);</a:t>
            </a:r>
          </a:p>
          <a:p>
            <a:pPr lvl="0"/>
            <a:r>
              <a:rPr lang="en-GB" sz="1200" kern="1200" dirty="0">
                <a:solidFill>
                  <a:schemeClr val="tx1"/>
                </a:solidFill>
                <a:effectLst/>
                <a:latin typeface="Arial" charset="0"/>
                <a:ea typeface="+mn-ea"/>
                <a:cs typeface="Arial" charset="0"/>
              </a:rPr>
              <a:t>3) work activities which are unauthorised, at least for the individual in question. </a:t>
            </a:r>
          </a:p>
          <a:p>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sz="1200" dirty="0"/>
              <a:t>This behaviour does not automatically mean the individual is an insider!  </a:t>
            </a:r>
            <a:r>
              <a:rPr lang="en-GB" sz="1200" kern="1200" dirty="0">
                <a:solidFill>
                  <a:schemeClr val="tx1"/>
                </a:solidFill>
                <a:effectLst/>
                <a:latin typeface="Arial" charset="0"/>
                <a:ea typeface="+mn-ea"/>
                <a:cs typeface="Arial" charset="0"/>
              </a:rPr>
              <a:t>There could be a host of reasons for why someone is behaving in ways that are not entirely typical, most of them are not cause for concern. </a:t>
            </a:r>
            <a:r>
              <a:rPr lang="en-GB" sz="1200" kern="1200" dirty="0">
                <a:solidFill>
                  <a:schemeClr val="tx1"/>
                </a:solidFill>
                <a:effectLst/>
              </a:rPr>
              <a:t>Their behaviour may or may not be indicative of a broader problem</a:t>
            </a:r>
            <a:r>
              <a:rPr lang="en-GB" sz="1200" kern="1200" dirty="0">
                <a:solidFill>
                  <a:schemeClr val="tx1"/>
                </a:solidFill>
                <a:effectLst/>
                <a:latin typeface="Arial" charset="0"/>
                <a:ea typeface="+mn-ea"/>
                <a:cs typeface="Arial" charset="0"/>
              </a:rPr>
              <a:t>; nevertheless you could be in the best position to prevent a serious problem from developing.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If you see any activity from anyone onsite that causes</a:t>
            </a:r>
            <a:r>
              <a:rPr lang="en-GB" sz="1200" kern="1200" baseline="0" dirty="0">
                <a:solidFill>
                  <a:schemeClr val="tx1"/>
                </a:solidFill>
                <a:effectLst/>
                <a:latin typeface="Arial" charset="0"/>
                <a:ea typeface="+mn-ea"/>
                <a:cs typeface="Arial" charset="0"/>
              </a:rPr>
              <a:t> you concern</a:t>
            </a:r>
            <a:r>
              <a:rPr lang="en-GB" sz="1200" kern="1200" dirty="0">
                <a:solidFill>
                  <a:schemeClr val="tx1"/>
                </a:solidFill>
                <a:effectLst/>
                <a:latin typeface="Arial" charset="0"/>
                <a:ea typeface="+mn-ea"/>
                <a:cs typeface="Arial" charset="0"/>
              </a:rPr>
              <a:t>, whether they are a close colleague or a senior manager, don’t try to explain it away – trust your gut instinct</a:t>
            </a:r>
            <a:r>
              <a:rPr lang="en-GB" sz="1200" kern="1200" baseline="0" dirty="0">
                <a:solidFill>
                  <a:schemeClr val="tx1"/>
                </a:solidFill>
                <a:effectLst/>
                <a:latin typeface="Arial" charset="0"/>
                <a:ea typeface="+mn-ea"/>
                <a:cs typeface="Arial" charset="0"/>
              </a:rPr>
              <a:t> and intervene in the way that seems most appropriate.</a:t>
            </a:r>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We now have a set of</a:t>
            </a:r>
            <a:r>
              <a:rPr lang="en-GB" sz="1200" kern="1200" baseline="0" dirty="0">
                <a:solidFill>
                  <a:schemeClr val="tx1"/>
                </a:solidFill>
                <a:effectLst/>
                <a:latin typeface="Arial" charset="0"/>
                <a:ea typeface="+mn-ea"/>
                <a:cs typeface="Arial" charset="0"/>
              </a:rPr>
              <a:t> scenarios that will help to give you a better sense of how these behaviours could potentially appear, sometimes developing </a:t>
            </a:r>
            <a:r>
              <a:rPr lang="en-GB" sz="1200" kern="1200" dirty="0">
                <a:solidFill>
                  <a:schemeClr val="tx1"/>
                </a:solidFill>
                <a:effectLst/>
                <a:latin typeface="Arial" charset="0"/>
                <a:ea typeface="+mn-ea"/>
                <a:cs typeface="Arial" charset="0"/>
              </a:rPr>
              <a:t>into </a:t>
            </a:r>
            <a:r>
              <a:rPr lang="en-GB" sz="1200" kern="1200" baseline="0" dirty="0">
                <a:solidFill>
                  <a:schemeClr val="tx1"/>
                </a:solidFill>
                <a:effectLst/>
                <a:latin typeface="Arial" charset="0"/>
                <a:ea typeface="+mn-ea"/>
                <a:cs typeface="Arial" charset="0"/>
              </a:rPr>
              <a:t>insider behaviour, sometimes not.  We will briefly discuss each of the four scenarios halfway though so you can share your thoughts on what is happening.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6</a:t>
            </a:fld>
            <a:endParaRPr lang="en-GB"/>
          </a:p>
        </p:txBody>
      </p:sp>
    </p:spTree>
    <p:extLst>
      <p:ext uri="{BB962C8B-B14F-4D97-AF65-F5344CB8AC3E}">
        <p14:creationId xmlns:p14="http://schemas.microsoft.com/office/powerpoint/2010/main" val="58797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t>An employee from an operational control room began to ask unusual questions about several compressor stations that seemed unjustified considering his role.</a:t>
            </a:r>
            <a:r>
              <a:rPr lang="en-GB" altLang="en-US" baseline="0" dirty="0"/>
              <a:t>  Ross, h</a:t>
            </a:r>
            <a:r>
              <a:rPr lang="en-GB" altLang="en-US" dirty="0"/>
              <a:t>is</a:t>
            </a:r>
            <a:r>
              <a:rPr lang="en-GB" altLang="en-US" baseline="0" dirty="0"/>
              <a:t> colleague, </a:t>
            </a:r>
            <a:r>
              <a:rPr lang="en-GB" altLang="en-US" dirty="0"/>
              <a:t>had overheard several of these conversations and had noticed his work was slipping, for example he had made a few mistakes in a routine task that would only be expected of a trainee.</a:t>
            </a:r>
            <a:r>
              <a:rPr lang="en-GB" altLang="en-US" baseline="0" dirty="0"/>
              <a:t>  </a:t>
            </a:r>
            <a:r>
              <a:rPr lang="en-GB" altLang="en-US" dirty="0"/>
              <a:t>Typically a punctual person, he had been coming in late for his shift,</a:t>
            </a:r>
            <a:r>
              <a:rPr lang="en-GB" altLang="en-US" baseline="0" dirty="0"/>
              <a:t> </a:t>
            </a:r>
            <a:r>
              <a:rPr lang="en-GB" altLang="en-US" dirty="0"/>
              <a:t>but often stayed on late and worked weekends, which was unusual amongst the team.  Ross grew more concerned, and eventually decided to talk it through with his line manager.</a:t>
            </a:r>
          </a:p>
          <a:p>
            <a:pPr eaLnBrk="1" hangingPunct="1"/>
            <a:r>
              <a:rPr lang="en-GB" altLang="en-US" dirty="0"/>
              <a:t>---------</a:t>
            </a:r>
          </a:p>
          <a:p>
            <a:pPr eaLnBrk="1" hangingPunct="1"/>
            <a:r>
              <a:rPr lang="en-GB" altLang="en-US" i="1" dirty="0"/>
              <a:t>PAUSE:  	</a:t>
            </a:r>
            <a:r>
              <a:rPr lang="en-GB" sz="1200" b="1" i="1" kern="1200" dirty="0">
                <a:solidFill>
                  <a:schemeClr val="tx1"/>
                </a:solidFill>
                <a:effectLst/>
                <a:latin typeface="Arial" charset="0"/>
                <a:ea typeface="+mn-ea"/>
                <a:cs typeface="Arial" charset="0"/>
              </a:rPr>
              <a:t>a) What do you think might be happening</a:t>
            </a:r>
            <a:r>
              <a:rPr lang="en-GB" sz="1200" b="1" i="1" kern="1200" baseline="0" dirty="0">
                <a:solidFill>
                  <a:schemeClr val="tx1"/>
                </a:solidFill>
                <a:effectLst/>
                <a:latin typeface="Arial" charset="0"/>
                <a:ea typeface="+mn-ea"/>
                <a:cs typeface="Arial" charset="0"/>
              </a:rPr>
              <a:t> here?  </a:t>
            </a:r>
            <a:r>
              <a:rPr lang="en-GB" sz="1200" b="0" i="1" kern="1200" baseline="0" dirty="0">
                <a:solidFill>
                  <a:schemeClr val="tx1"/>
                </a:solidFill>
                <a:effectLst/>
                <a:latin typeface="Arial" charset="0"/>
                <a:ea typeface="+mn-ea"/>
                <a:cs typeface="Arial" charset="0"/>
              </a:rPr>
              <a:t>(What could explain this employee’s behaviour?)</a:t>
            </a:r>
            <a:r>
              <a:rPr lang="en-GB" sz="1200" b="0" i="1" kern="1200" dirty="0">
                <a:solidFill>
                  <a:schemeClr val="tx1"/>
                </a:solidFill>
                <a:effectLst/>
                <a:latin typeface="Arial" charset="0"/>
                <a:ea typeface="+mn-ea"/>
                <a:cs typeface="Arial" charset="0"/>
              </a:rPr>
              <a:t> </a:t>
            </a:r>
          </a:p>
          <a:p>
            <a:pPr eaLnBrk="1" hangingPunct="1"/>
            <a:r>
              <a:rPr lang="en-GB" sz="1200" b="1" i="1" kern="1200" dirty="0">
                <a:solidFill>
                  <a:schemeClr val="tx1"/>
                </a:solidFill>
                <a:effectLst/>
                <a:latin typeface="Arial" charset="0"/>
                <a:ea typeface="+mn-ea"/>
                <a:cs typeface="Arial" charset="0"/>
              </a:rPr>
              <a:t>	b) How else might you interpret what is happening?</a:t>
            </a:r>
            <a:endParaRPr lang="en-GB" altLang="en-US" b="1" i="1" dirty="0"/>
          </a:p>
          <a:p>
            <a:pPr eaLnBrk="1" hangingPunct="1"/>
            <a:endParaRPr lang="en-GB" altLang="en-US" dirty="0"/>
          </a:p>
          <a:p>
            <a:pPr eaLnBrk="1" hangingPunct="1"/>
            <a:r>
              <a:rPr lang="en-GB" altLang="en-US" dirty="0"/>
              <a:t>-----------------</a:t>
            </a:r>
          </a:p>
          <a:p>
            <a:pPr eaLnBrk="1" hangingPunct="1"/>
            <a:r>
              <a:rPr lang="en-GB" altLang="en-US" dirty="0"/>
              <a:t>The</a:t>
            </a:r>
            <a:r>
              <a:rPr lang="en-GB" altLang="en-US" baseline="0" dirty="0"/>
              <a:t> line manager decided to speak with the employee, and asked him whether he needed any help from himself or the company.  The employee refused help, insisting that he was fine.  A few days later, the line manager was contacted by Information Security.  They had granted the employee access to several systems and were asking for his approval.  This access was not required for the employee’s role, therefore as a result of this and the other behaviour changes, a formal review process was instigated to build a fuller picture by drawing together different sources of information.  </a:t>
            </a:r>
            <a:r>
              <a:rPr lang="en-GB" altLang="en-US" dirty="0"/>
              <a:t>This surfaced several other worrying indicators of the employee’s</a:t>
            </a:r>
            <a:r>
              <a:rPr lang="en-GB" altLang="en-US" baseline="0" dirty="0"/>
              <a:t> involvement in</a:t>
            </a:r>
            <a:r>
              <a:rPr lang="en-GB" altLang="en-US" dirty="0"/>
              <a:t> malicious activity.  The passwords he had requested would have enabled him </a:t>
            </a:r>
            <a:r>
              <a:rPr lang="en-GB" altLang="en-US" baseline="0" dirty="0"/>
              <a:t>access to </a:t>
            </a:r>
            <a:r>
              <a:rPr lang="en-GB" altLang="en-US" dirty="0"/>
              <a:t>the operational network while working from home.</a:t>
            </a:r>
            <a:r>
              <a:rPr lang="en-GB" altLang="en-US" baseline="0" dirty="0"/>
              <a:t>  </a:t>
            </a:r>
            <a:r>
              <a:rPr lang="en-GB" altLang="en-US" dirty="0"/>
              <a:t>A compressor station had also reported that he had been lingering around a platform while making notes.</a:t>
            </a:r>
            <a:r>
              <a:rPr lang="en-GB" altLang="en-US" baseline="0" dirty="0"/>
              <a:t>  </a:t>
            </a:r>
            <a:r>
              <a:rPr lang="en-GB" altLang="en-US" dirty="0"/>
              <a:t>The investigation revealed that this employee was preparing to cause disruption to the operational network, by oversupplying some areas and undersupplying others, with the aim of causing both physical and reputational damage.  This could have cost the company millions of pounds and endangered human lives.</a:t>
            </a:r>
          </a:p>
          <a:p>
            <a:pPr eaLnBrk="1" hangingPunct="1"/>
            <a:endParaRPr lang="en-GB"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b="1" i="1" dirty="0"/>
              <a:t>c) Did the</a:t>
            </a:r>
            <a:r>
              <a:rPr lang="en-GB" altLang="en-US" b="1" i="1" baseline="0" dirty="0"/>
              <a:t> outcome surprise you? </a:t>
            </a:r>
            <a:r>
              <a:rPr lang="en-GB" sz="1200" b="0" i="1" kern="1200" baseline="0" dirty="0">
                <a:solidFill>
                  <a:schemeClr val="tx1"/>
                </a:solidFill>
                <a:effectLst/>
                <a:latin typeface="Arial" charset="0"/>
                <a:ea typeface="+mn-ea"/>
                <a:cs typeface="Arial" charset="0"/>
              </a:rPr>
              <a:t>(How clear was it that the employee was planning this at the point Ross spoke to his manager?)</a:t>
            </a:r>
            <a:r>
              <a:rPr lang="en-GB" sz="1200" b="0" i="1" kern="1200" dirty="0">
                <a:solidFill>
                  <a:schemeClr val="tx1"/>
                </a:solidFill>
                <a:effectLst/>
                <a:latin typeface="Arial" charset="0"/>
                <a:ea typeface="+mn-ea"/>
                <a:cs typeface="Arial" charset="0"/>
              </a:rPr>
              <a:t> </a:t>
            </a:r>
          </a:p>
          <a:p>
            <a:pPr eaLnBrk="1" hangingPunct="1"/>
            <a:endParaRPr lang="en-GB" altLang="en-US" b="1" i="1"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7</a:t>
            </a:fld>
            <a:endParaRPr lang="en-GB"/>
          </a:p>
        </p:txBody>
      </p:sp>
    </p:spTree>
    <p:extLst>
      <p:ext uri="{BB962C8B-B14F-4D97-AF65-F5344CB8AC3E}">
        <p14:creationId xmlns:p14="http://schemas.microsoft.com/office/powerpoint/2010/main" val="3289341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Jim is concerned for his colleague Georgina.  Usually a very bubbly, talkative character, she has been looking tired and distant, sometimes irritable.  She seems especially aggravated after taking phone calls outside in the corridor, of which there have been many recently.  Yesterday Jim walked past her on his way back to the office and she cupped her hands around the phone and started whispering, avoiding his eye contact.  She</a:t>
            </a:r>
            <a:r>
              <a:rPr lang="en-GB" altLang="en-US" baseline="0" dirty="0"/>
              <a:t> was also printing something out from Cash Converters last night when most of the team had left, which has been leading him to wonder whether she might have money problems.  </a:t>
            </a:r>
            <a:r>
              <a:rPr lang="en-GB" altLang="en-US" dirty="0"/>
              <a:t>Jim feels that something is wrong, a gut instinct that he can’t quite put his finger on… but what would his concerns actually amount to?  He feels the need to talk to someone about it, but he’s worried about upsetting what used to be a close working relationship.</a:t>
            </a:r>
            <a:r>
              <a:rPr lang="en-GB" altLang="en-US" baseline="0" dirty="0"/>
              <a:t>  T</a:t>
            </a:r>
            <a:r>
              <a:rPr lang="en-GB" altLang="en-US" dirty="0"/>
              <a:t>hen again he doesn’t like the implications of ignoring it - if his instinct is right.</a:t>
            </a:r>
          </a:p>
          <a:p>
            <a:pPr eaLnBrk="1" hangingPunct="1"/>
            <a:r>
              <a:rPr lang="en-GB" altLang="en-US" dirty="0"/>
              <a:t>---------</a:t>
            </a:r>
          </a:p>
          <a:p>
            <a:pPr eaLnBrk="1" hangingPunct="1"/>
            <a:r>
              <a:rPr lang="en-GB" altLang="en-US" i="1" dirty="0"/>
              <a:t>PAUSE:  	</a:t>
            </a:r>
            <a:r>
              <a:rPr lang="en-GB" sz="1200" b="1" i="1" kern="1200" dirty="0">
                <a:solidFill>
                  <a:schemeClr val="tx1"/>
                </a:solidFill>
                <a:effectLst/>
                <a:latin typeface="Arial" charset="0"/>
                <a:ea typeface="+mn-ea"/>
                <a:cs typeface="Arial" charset="0"/>
              </a:rPr>
              <a:t>a) What do you think might be happening</a:t>
            </a:r>
            <a:r>
              <a:rPr lang="en-GB" sz="1200" b="1" i="1" kern="1200" baseline="0" dirty="0">
                <a:solidFill>
                  <a:schemeClr val="tx1"/>
                </a:solidFill>
                <a:effectLst/>
                <a:latin typeface="Arial" charset="0"/>
                <a:ea typeface="+mn-ea"/>
                <a:cs typeface="Arial" charset="0"/>
              </a:rPr>
              <a:t> here?  </a:t>
            </a:r>
            <a:r>
              <a:rPr lang="en-GB" sz="1200" b="0" i="1" kern="1200" baseline="0" dirty="0">
                <a:solidFill>
                  <a:schemeClr val="tx1"/>
                </a:solidFill>
                <a:effectLst/>
                <a:latin typeface="Arial" charset="0"/>
                <a:ea typeface="+mn-ea"/>
                <a:cs typeface="Arial" charset="0"/>
              </a:rPr>
              <a:t>(What could explain Georgina’s behaviour?)</a:t>
            </a:r>
            <a:r>
              <a:rPr lang="en-GB" sz="1200" b="0" i="1" kern="1200" dirty="0">
                <a:solidFill>
                  <a:schemeClr val="tx1"/>
                </a:solidFill>
                <a:effectLst/>
                <a:latin typeface="Arial" charset="0"/>
                <a:ea typeface="+mn-ea"/>
                <a:cs typeface="Arial" charset="0"/>
              </a:rPr>
              <a:t> </a:t>
            </a:r>
          </a:p>
          <a:p>
            <a:pPr eaLnBrk="1" hangingPunct="1"/>
            <a:r>
              <a:rPr lang="en-GB" sz="1200" b="1" i="1" kern="1200" dirty="0">
                <a:solidFill>
                  <a:schemeClr val="tx1"/>
                </a:solidFill>
                <a:effectLst/>
                <a:latin typeface="Arial" charset="0"/>
                <a:ea typeface="+mn-ea"/>
                <a:cs typeface="Arial" charset="0"/>
              </a:rPr>
              <a:t>	b) How else might you interpret what is happening?</a:t>
            </a:r>
            <a:endParaRPr lang="en-GB" altLang="en-US" b="1" i="1" dirty="0"/>
          </a:p>
          <a:p>
            <a:pPr eaLnBrk="1" hangingPunct="1"/>
            <a:endParaRPr lang="en-GB" altLang="en-US" dirty="0"/>
          </a:p>
          <a:p>
            <a:pPr eaLnBrk="1" hangingPunct="1"/>
            <a:r>
              <a:rPr lang="en-GB" altLang="en-US" dirty="0"/>
              <a:t>-----------------</a:t>
            </a:r>
          </a:p>
          <a:p>
            <a:r>
              <a:rPr lang="en-GB" altLang="en-US" dirty="0"/>
              <a:t>Georgina’s husband was made redundant last month.  The mortgage and loan repayments now fall on her shoulders but the figures don’t add up, there’s going to be a shortfall.  They’ve been expecting a pay rise in the team for two years now – the workload always increases but never in line with her salary.  Her husband knows someone who seems very interested in receiving plans of the networks, in particular those that</a:t>
            </a:r>
            <a:r>
              <a:rPr lang="en-GB" altLang="en-US" baseline="0" dirty="0"/>
              <a:t> are critical to the organisation</a:t>
            </a:r>
            <a:r>
              <a:rPr lang="en-GB" altLang="en-US" dirty="0"/>
              <a:t>.  An offer is essentially on the table, she will receive several thousand for each key plan she can produce.  Georgina can’t decide what to do, caught between loyalty to the team and a wave of debt about to hit her, something has to give soon.  </a:t>
            </a:r>
          </a:p>
          <a:p>
            <a:endParaRPr lang="en-GB" altLang="en-US" dirty="0"/>
          </a:p>
          <a:p>
            <a:pPr eaLnBrk="1" hangingPunct="1"/>
            <a:endParaRPr lang="en-GB"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b="1" i="1" dirty="0"/>
              <a:t>c) Did the</a:t>
            </a:r>
            <a:r>
              <a:rPr lang="en-GB" altLang="en-US" b="1" i="1" baseline="0" dirty="0"/>
              <a:t> outcome surprise you? </a:t>
            </a:r>
            <a:r>
              <a:rPr lang="en-GB" sz="1200" b="0" i="1" kern="1200" baseline="0" dirty="0">
                <a:solidFill>
                  <a:schemeClr val="tx1"/>
                </a:solidFill>
                <a:effectLst/>
                <a:latin typeface="Arial" charset="0"/>
                <a:ea typeface="+mn-ea"/>
                <a:cs typeface="Arial" charset="0"/>
              </a:rPr>
              <a:t>(How clear was it that Georgina was in this situation when Jim was considering whether he should share his concerns or not? )</a:t>
            </a:r>
            <a:r>
              <a:rPr lang="en-GB" sz="1200" b="0" i="1" kern="1200" dirty="0">
                <a:solidFill>
                  <a:schemeClr val="tx1"/>
                </a:solidFill>
                <a:effectLst/>
                <a:latin typeface="Arial" charset="0"/>
                <a:ea typeface="+mn-ea"/>
                <a:cs typeface="Arial" charset="0"/>
              </a:rPr>
              <a:t> </a:t>
            </a:r>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8</a:t>
            </a:fld>
            <a:endParaRPr lang="en-GB"/>
          </a:p>
        </p:txBody>
      </p:sp>
    </p:spTree>
    <p:extLst>
      <p:ext uri="{BB962C8B-B14F-4D97-AF65-F5344CB8AC3E}">
        <p14:creationId xmlns:p14="http://schemas.microsoft.com/office/powerpoint/2010/main" val="1012072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senior manager who bears witness to many Board meetings had been very distracted at work recently.  He seems withdrawn in comparison to how he used to be, and disappears frequently throughout the day, often into the photocopier room.  A few colleagues noticed he was hanging around while they were discussing confidential matters; he came across nervous when one of them pointed this out.</a:t>
            </a:r>
          </a:p>
          <a:p>
            <a:r>
              <a:rPr lang="en-GB" altLang="en-US" dirty="0"/>
              <a:t>After work one day, his secretary: Paul, overheard him in a local bar, describing</a:t>
            </a:r>
            <a:r>
              <a:rPr lang="en-GB" altLang="en-US" baseline="0" dirty="0"/>
              <a:t> the Board’s strategic plans</a:t>
            </a:r>
            <a:r>
              <a:rPr lang="en-GB" altLang="en-US" dirty="0"/>
              <a:t> in a derogatory way to a man he didn’t recognise.  </a:t>
            </a:r>
          </a:p>
          <a:p>
            <a:pPr eaLnBrk="1" hangingPunct="1"/>
            <a:r>
              <a:rPr lang="en-GB" altLang="en-US" dirty="0"/>
              <a:t> ---------</a:t>
            </a:r>
          </a:p>
          <a:p>
            <a:pPr eaLnBrk="1" hangingPunct="1"/>
            <a:r>
              <a:rPr lang="en-GB" altLang="en-US" i="1" dirty="0"/>
              <a:t>PAUSE:  	</a:t>
            </a:r>
            <a:r>
              <a:rPr lang="en-GB" sz="1200" b="1" i="1" kern="1200" dirty="0">
                <a:solidFill>
                  <a:schemeClr val="tx1"/>
                </a:solidFill>
                <a:effectLst/>
                <a:latin typeface="Arial" charset="0"/>
                <a:ea typeface="+mn-ea"/>
                <a:cs typeface="Arial" charset="0"/>
              </a:rPr>
              <a:t>a) What do you think might be happening</a:t>
            </a:r>
            <a:r>
              <a:rPr lang="en-GB" sz="1200" b="1" i="1" kern="1200" baseline="0" dirty="0">
                <a:solidFill>
                  <a:schemeClr val="tx1"/>
                </a:solidFill>
                <a:effectLst/>
                <a:latin typeface="Arial" charset="0"/>
                <a:ea typeface="+mn-ea"/>
                <a:cs typeface="Arial" charset="0"/>
              </a:rPr>
              <a:t> here?  </a:t>
            </a:r>
            <a:r>
              <a:rPr lang="en-GB" sz="1200" b="0" i="1" kern="1200" baseline="0" dirty="0">
                <a:solidFill>
                  <a:schemeClr val="tx1"/>
                </a:solidFill>
                <a:effectLst/>
                <a:latin typeface="Arial" charset="0"/>
                <a:ea typeface="+mn-ea"/>
                <a:cs typeface="Arial" charset="0"/>
              </a:rPr>
              <a:t>(What could explain this manager’s behaviour?)</a:t>
            </a:r>
            <a:r>
              <a:rPr lang="en-GB" sz="1200" b="0" i="1" kern="1200" dirty="0">
                <a:solidFill>
                  <a:schemeClr val="tx1"/>
                </a:solidFill>
                <a:effectLst/>
                <a:latin typeface="Arial" charset="0"/>
                <a:ea typeface="+mn-ea"/>
                <a:cs typeface="Arial" charset="0"/>
              </a:rPr>
              <a:t> </a:t>
            </a:r>
          </a:p>
          <a:p>
            <a:pPr eaLnBrk="1" hangingPunct="1"/>
            <a:r>
              <a:rPr lang="en-GB" sz="1200" b="1" i="1" kern="1200" dirty="0">
                <a:solidFill>
                  <a:schemeClr val="tx1"/>
                </a:solidFill>
                <a:effectLst/>
                <a:latin typeface="Arial" charset="0"/>
                <a:ea typeface="+mn-ea"/>
                <a:cs typeface="Arial" charset="0"/>
              </a:rPr>
              <a:t>	b) How else might you interpret what is happening?</a:t>
            </a:r>
            <a:endParaRPr lang="en-GB" altLang="en-US" b="1" i="1" dirty="0"/>
          </a:p>
          <a:p>
            <a:pPr eaLnBrk="1" hangingPunct="1"/>
            <a:endParaRPr lang="en-GB" altLang="en-US" dirty="0"/>
          </a:p>
          <a:p>
            <a:pPr eaLnBrk="1" hangingPunct="1"/>
            <a:r>
              <a:rPr lang="en-GB" altLang="en-US" dirty="0"/>
              <a:t>-----------------</a:t>
            </a:r>
          </a:p>
          <a:p>
            <a:r>
              <a:rPr lang="en-GB" altLang="en-US" dirty="0"/>
              <a:t>Although Paul was concerned for what implications this might have for his job, he felt obliged to protect others in his team, so he decided to report this matter to someone from </a:t>
            </a:r>
            <a:r>
              <a:rPr lang="en-GB" altLang="en-US" baseline="0" dirty="0"/>
              <a:t>Personnel Security</a:t>
            </a:r>
            <a:r>
              <a:rPr lang="en-GB" altLang="en-US" dirty="0"/>
              <a:t>.  A thorough, unbiased investigation was held which found that this senior manager had </a:t>
            </a:r>
            <a:r>
              <a:rPr lang="en-GB" altLang="en-US" b="1" dirty="0"/>
              <a:t>not</a:t>
            </a:r>
            <a:r>
              <a:rPr lang="en-GB" altLang="en-US" dirty="0"/>
              <a:t> been passing on information intentionally.  In fact the changes to his behaviour of late had been due to an alcohol issue he’d developed during an unpleasant divorce.  The</a:t>
            </a:r>
            <a:r>
              <a:rPr lang="en-GB" altLang="en-US" baseline="0" dirty="0"/>
              <a:t> man he’d been talking to was actually an undercover journalist, therefore there was a risk of reputational damage to the organisation, in addition to the leak of very valuable, sensitive information, which could influence the share price.  This meant that the manager went through the disciplinary process, although</a:t>
            </a:r>
            <a:r>
              <a:rPr lang="en-GB" altLang="en-US" dirty="0"/>
              <a:t> Paul’s report also allowed the support systems to be put into place to aid his recovery. </a:t>
            </a:r>
          </a:p>
          <a:p>
            <a:endParaRPr lang="en-GB" alt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b="1" i="1" dirty="0"/>
              <a:t>c) Did the</a:t>
            </a:r>
            <a:r>
              <a:rPr lang="en-GB" altLang="en-US" b="1" i="1" baseline="0" dirty="0"/>
              <a:t> outcome surprise you? </a:t>
            </a:r>
            <a:r>
              <a:rPr lang="en-GB" sz="1200" b="0" i="1" kern="1200" baseline="0" dirty="0">
                <a:solidFill>
                  <a:schemeClr val="tx1"/>
                </a:solidFill>
                <a:effectLst/>
                <a:latin typeface="Arial" charset="0"/>
                <a:ea typeface="+mn-ea"/>
                <a:cs typeface="Arial" charset="0"/>
              </a:rPr>
              <a:t>(How clear was it that the employee was planning this at the point Ross spoke to his manager?)</a:t>
            </a:r>
            <a:r>
              <a:rPr lang="en-GB" sz="1200" b="0" i="1" kern="1200" dirty="0">
                <a:solidFill>
                  <a:schemeClr val="tx1"/>
                </a:solidFill>
                <a:effectLst/>
                <a:latin typeface="Arial" charset="0"/>
                <a:ea typeface="+mn-ea"/>
                <a:cs typeface="Arial" charset="0"/>
              </a:rPr>
              <a:t> </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70559EB5-FF3F-481A-8315-2481EAC5018F}" type="slidenum">
              <a:rPr lang="en-GB" smtClean="0"/>
              <a:t>9</a:t>
            </a:fld>
            <a:endParaRPr lang="en-GB"/>
          </a:p>
        </p:txBody>
      </p:sp>
    </p:spTree>
    <p:extLst>
      <p:ext uri="{BB962C8B-B14F-4D97-AF65-F5344CB8AC3E}">
        <p14:creationId xmlns:p14="http://schemas.microsoft.com/office/powerpoint/2010/main" val="3323764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4838" y="865783"/>
            <a:ext cx="7772400" cy="1846659"/>
          </a:xfrm>
        </p:spPr>
        <p:txBody>
          <a:bodyPr lIns="0" tIns="0" bIns="0" anchor="t" anchorCtr="0">
            <a:spAutoFit/>
          </a:bodyPr>
          <a:lstStyle>
            <a:lvl1pPr algn="l">
              <a:defRPr sz="60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04838" y="3295944"/>
            <a:ext cx="7777162" cy="430887"/>
          </a:xfrm>
        </p:spPr>
        <p:txBody>
          <a:bodyPr wrap="square" lIns="0" tIns="0" rIns="0" bIns="0" anchor="t" anchorCtr="0">
            <a:spAutoFit/>
          </a:bodyPr>
          <a:lstStyle>
            <a:lvl1pPr marL="0" indent="0" algn="l">
              <a:spcBef>
                <a:spcPts val="0"/>
              </a:spcBef>
              <a:spcAft>
                <a:spcPts val="0"/>
              </a:spcAft>
              <a:buNone/>
              <a:defRPr sz="2800" b="1" i="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p:cNvPicPr>
            <a:picLocks noChangeAspect="1"/>
          </p:cNvPicPr>
          <p:nvPr userDrawn="1"/>
        </p:nvPicPr>
        <p:blipFill>
          <a:blip r:embed="rId2"/>
          <a:srcRect/>
          <a:stretch/>
        </p:blipFill>
        <p:spPr>
          <a:xfrm>
            <a:off x="7360167" y="5924312"/>
            <a:ext cx="1373046" cy="615075"/>
          </a:xfrm>
          <a:prstGeom prst="rect">
            <a:avLst/>
          </a:prstGeom>
        </p:spPr>
      </p:pic>
      <p:sp>
        <p:nvSpPr>
          <p:cNvPr id="9" name="Subtitle 2"/>
          <p:cNvSpPr txBox="1">
            <a:spLocks/>
          </p:cNvSpPr>
          <p:nvPr userDrawn="1"/>
        </p:nvSpPr>
        <p:spPr>
          <a:xfrm>
            <a:off x="611188" y="6308555"/>
            <a:ext cx="6400800" cy="230832"/>
          </a:xfrm>
          <a:prstGeom prst="rect">
            <a:avLst/>
          </a:prstGeom>
        </p:spPr>
        <p:txBody>
          <a:bodyPr vert="horz" lIns="0" tIns="45720" rIns="0" bIns="0" rtlCol="0" anchor="b">
            <a:sp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en-US" sz="1200" b="1" dirty="0">
                <a:solidFill>
                  <a:schemeClr val="bg1"/>
                </a:solidFill>
              </a:rPr>
              <a:t>© Crown Copyright 2016</a:t>
            </a:r>
          </a:p>
        </p:txBody>
      </p:sp>
      <p:sp>
        <p:nvSpPr>
          <p:cNvPr id="10" name="Subtitle 2"/>
          <p:cNvSpPr txBox="1">
            <a:spLocks/>
          </p:cNvSpPr>
          <p:nvPr userDrawn="1"/>
        </p:nvSpPr>
        <p:spPr>
          <a:xfrm>
            <a:off x="611188" y="5570370"/>
            <a:ext cx="6400800" cy="353943"/>
          </a:xfrm>
          <a:prstGeom prst="rect">
            <a:avLst/>
          </a:prstGeom>
        </p:spPr>
        <p:txBody>
          <a:bodyPr vert="horz" lIns="0" tIns="45720" rIns="0" bIns="0" rtlCol="0" anchor="t">
            <a:sp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en-US" sz="2000" b="1" dirty="0">
                <a:solidFill>
                  <a:schemeClr val="bg1"/>
                </a:solidFill>
              </a:rPr>
              <a:t>Trust your instincts.</a:t>
            </a:r>
          </a:p>
        </p:txBody>
      </p:sp>
    </p:spTree>
    <p:extLst>
      <p:ext uri="{BB962C8B-B14F-4D97-AF65-F5344CB8AC3E}">
        <p14:creationId xmlns:p14="http://schemas.microsoft.com/office/powerpoint/2010/main" val="4206960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ck Page">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3062" y="5377888"/>
            <a:ext cx="6519220" cy="1169929"/>
          </a:xfrm>
        </p:spPr>
        <p:txBody>
          <a:bodyPr lIns="0" rIns="0" bIns="0" anchor="b" anchorCtr="0">
            <a:normAutofit/>
          </a:bodyPr>
          <a:lstStyle>
            <a:lvl1pPr marL="0" indent="0">
              <a:lnSpc>
                <a:spcPct val="120000"/>
              </a:lnSpc>
              <a:buNone/>
              <a:defRPr sz="1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9" name="Picture 8"/>
          <p:cNvPicPr>
            <a:picLocks noChangeAspect="1"/>
          </p:cNvPicPr>
          <p:nvPr userDrawn="1"/>
        </p:nvPicPr>
        <p:blipFill>
          <a:blip r:embed="rId2"/>
          <a:srcRect/>
          <a:stretch/>
        </p:blipFill>
        <p:spPr>
          <a:xfrm>
            <a:off x="7360167" y="5924312"/>
            <a:ext cx="1373046" cy="615075"/>
          </a:xfrm>
          <a:prstGeom prst="rect">
            <a:avLst/>
          </a:prstGeom>
        </p:spPr>
      </p:pic>
      <p:sp>
        <p:nvSpPr>
          <p:cNvPr id="10" name="Subtitle 2"/>
          <p:cNvSpPr txBox="1">
            <a:spLocks/>
          </p:cNvSpPr>
          <p:nvPr userDrawn="1"/>
        </p:nvSpPr>
        <p:spPr>
          <a:xfrm>
            <a:off x="412602" y="4684802"/>
            <a:ext cx="6400800" cy="353943"/>
          </a:xfrm>
          <a:prstGeom prst="rect">
            <a:avLst/>
          </a:prstGeom>
        </p:spPr>
        <p:txBody>
          <a:bodyPr vert="horz" lIns="0" tIns="45720" rIns="0" bIns="0" rtlCol="0" anchor="t">
            <a:sp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pPr>
            <a:r>
              <a:rPr lang="en-US" sz="2000" b="1" dirty="0">
                <a:solidFill>
                  <a:schemeClr val="bg1"/>
                </a:solidFill>
              </a:rPr>
              <a:t>Trust your instincts.</a:t>
            </a:r>
          </a:p>
        </p:txBody>
      </p:sp>
    </p:spTree>
    <p:extLst>
      <p:ext uri="{BB962C8B-B14F-4D97-AF65-F5344CB8AC3E}">
        <p14:creationId xmlns:p14="http://schemas.microsoft.com/office/powerpoint/2010/main" val="222530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p:spTree>
      <p:nvGrpSpPr>
        <p:cNvPr id="1" name=""/>
        <p:cNvGrpSpPr/>
        <p:nvPr/>
      </p:nvGrpSpPr>
      <p:grpSpPr>
        <a:xfrm>
          <a:off x="0" y="0"/>
          <a:ext cx="0" cy="0"/>
          <a:chOff x="0" y="0"/>
          <a:chExt cx="0" cy="0"/>
        </a:xfrm>
      </p:grpSpPr>
      <p:sp>
        <p:nvSpPr>
          <p:cNvPr id="2" name="Title 1"/>
          <p:cNvSpPr>
            <a:spLocks noGrp="1"/>
          </p:cNvSpPr>
          <p:nvPr>
            <p:ph type="title"/>
          </p:nvPr>
        </p:nvSpPr>
        <p:spPr>
          <a:xfrm>
            <a:off x="604837" y="584294"/>
            <a:ext cx="7771115" cy="851229"/>
          </a:xfrm>
        </p:spPr>
        <p:txBody>
          <a:bodyPr lIns="0" tIns="0" rIns="0" bIns="0" anchor="t" anchorCtr="0">
            <a:noAutofit/>
          </a:bodyPr>
          <a:lstStyle>
            <a:lvl1pPr algn="l">
              <a:defRPr sz="4800" b="1"/>
            </a:lvl1pPr>
          </a:lstStyle>
          <a:p>
            <a:r>
              <a:rPr lang="en-US"/>
              <a:t>Click to edit Master title style</a:t>
            </a:r>
            <a:endParaRPr lang="en-US" dirty="0"/>
          </a:p>
        </p:txBody>
      </p:sp>
      <p:sp>
        <p:nvSpPr>
          <p:cNvPr id="3" name="Content Placeholder 2"/>
          <p:cNvSpPr>
            <a:spLocks noGrp="1"/>
          </p:cNvSpPr>
          <p:nvPr>
            <p:ph idx="1"/>
          </p:nvPr>
        </p:nvSpPr>
        <p:spPr>
          <a:xfrm>
            <a:off x="604838" y="1991413"/>
            <a:ext cx="7722733" cy="4033437"/>
          </a:xfrm>
        </p:spPr>
        <p:txBody>
          <a:bodyPr lIns="0" tIns="0" rIns="0" bIns="0">
            <a:normAutofit/>
          </a:bodyPr>
          <a:lstStyle>
            <a:lvl1pPr marL="0" indent="0">
              <a:lnSpc>
                <a:spcPts val="3000"/>
              </a:lnSpc>
              <a:spcBef>
                <a:spcPts val="0"/>
              </a:spcBef>
              <a:buFontTx/>
              <a:buNone/>
              <a:defRPr sz="2400" b="1" i="0">
                <a:solidFill>
                  <a:srgbClr val="E78E23"/>
                </a:solidFill>
              </a:defRPr>
            </a:lvl1pPr>
            <a:lvl2pPr marL="266700" indent="-266700">
              <a:lnSpc>
                <a:spcPts val="3000"/>
              </a:lnSpc>
              <a:spcBef>
                <a:spcPts val="0"/>
              </a:spcBef>
              <a:buClr>
                <a:schemeClr val="tx1"/>
              </a:buClr>
              <a:buFont typeface="Arial"/>
              <a:buChar char="•"/>
              <a:defRPr sz="2400" b="1" i="0">
                <a:solidFill>
                  <a:srgbClr val="E78E23"/>
                </a:solidFill>
              </a:defRPr>
            </a:lvl2pPr>
            <a:lvl3pPr marL="0" indent="0">
              <a:lnSpc>
                <a:spcPts val="3000"/>
              </a:lnSpc>
              <a:spcBef>
                <a:spcPts val="0"/>
              </a:spcBef>
              <a:buFontTx/>
              <a:buNone/>
              <a:defRPr sz="2400" b="1" i="0">
                <a:solidFill>
                  <a:srgbClr val="E78E23"/>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p:cNvPicPr>
            <a:picLocks noChangeAspect="1"/>
          </p:cNvPicPr>
          <p:nvPr userDrawn="1"/>
        </p:nvPicPr>
        <p:blipFill>
          <a:blip r:embed="rId2"/>
          <a:srcRect/>
          <a:stretch/>
        </p:blipFill>
        <p:spPr>
          <a:xfrm>
            <a:off x="7711797" y="6078080"/>
            <a:ext cx="1029786" cy="461307"/>
          </a:xfrm>
          <a:prstGeom prst="rect">
            <a:avLst/>
          </a:prstGeom>
        </p:spPr>
      </p:pic>
    </p:spTree>
    <p:extLst>
      <p:ext uri="{BB962C8B-B14F-4D97-AF65-F5344CB8AC3E}">
        <p14:creationId xmlns:p14="http://schemas.microsoft.com/office/powerpoint/2010/main" val="258207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ext-Solid BG">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4837" y="584294"/>
            <a:ext cx="7771115" cy="851229"/>
          </a:xfrm>
        </p:spPr>
        <p:txBody>
          <a:bodyPr lIns="0" tIns="0" rIns="0" bIns="0" anchor="t" anchorCtr="0">
            <a:noAutofit/>
          </a:bodyPr>
          <a:lstStyle>
            <a:lvl1pPr algn="l">
              <a:defRPr sz="48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04838" y="1991413"/>
            <a:ext cx="7722733" cy="4033437"/>
          </a:xfrm>
        </p:spPr>
        <p:txBody>
          <a:bodyPr lIns="0" tIns="0" rIns="0" bIns="0">
            <a:normAutofit/>
          </a:bodyPr>
          <a:lstStyle>
            <a:lvl1pPr marL="0" indent="0">
              <a:lnSpc>
                <a:spcPts val="3000"/>
              </a:lnSpc>
              <a:spcBef>
                <a:spcPts val="0"/>
              </a:spcBef>
              <a:buFontTx/>
              <a:buNone/>
              <a:defRPr sz="2400" b="1" i="0">
                <a:solidFill>
                  <a:schemeClr val="tx1"/>
                </a:solidFill>
              </a:defRPr>
            </a:lvl1pPr>
            <a:lvl2pPr marL="266700" indent="-266700">
              <a:lnSpc>
                <a:spcPts val="3000"/>
              </a:lnSpc>
              <a:spcBef>
                <a:spcPts val="0"/>
              </a:spcBef>
              <a:buClr>
                <a:schemeClr val="bg1"/>
              </a:buClr>
              <a:buFont typeface="Arial"/>
              <a:buChar char="•"/>
              <a:defRPr sz="2400" b="1" i="0">
                <a:solidFill>
                  <a:schemeClr val="tx1"/>
                </a:solidFill>
              </a:defRPr>
            </a:lvl2pPr>
            <a:lvl3pPr marL="0" indent="0">
              <a:lnSpc>
                <a:spcPts val="3000"/>
              </a:lnSpc>
              <a:spcBef>
                <a:spcPts val="0"/>
              </a:spcBef>
              <a:buFontTx/>
              <a:buNone/>
              <a:defRPr sz="2400" b="1" i="0">
                <a:solidFill>
                  <a:schemeClr val="tx1"/>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p:cNvPicPr>
            <a:picLocks noChangeAspect="1"/>
          </p:cNvPicPr>
          <p:nvPr userDrawn="1"/>
        </p:nvPicPr>
        <p:blipFill>
          <a:blip r:embed="rId2"/>
          <a:srcRect/>
          <a:stretch/>
        </p:blipFill>
        <p:spPr>
          <a:xfrm>
            <a:off x="7711796" y="6078080"/>
            <a:ext cx="1029786" cy="461307"/>
          </a:xfrm>
          <a:prstGeom prst="rect">
            <a:avLst/>
          </a:prstGeom>
        </p:spPr>
      </p:pic>
    </p:spTree>
    <p:extLst>
      <p:ext uri="{BB962C8B-B14F-4D97-AF65-F5344CB8AC3E}">
        <p14:creationId xmlns:p14="http://schemas.microsoft.com/office/powerpoint/2010/main" val="235952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ext-Bordered BG">
    <p:spTree>
      <p:nvGrpSpPr>
        <p:cNvPr id="1" name=""/>
        <p:cNvGrpSpPr/>
        <p:nvPr/>
      </p:nvGrpSpPr>
      <p:grpSpPr>
        <a:xfrm>
          <a:off x="0" y="0"/>
          <a:ext cx="0" cy="0"/>
          <a:chOff x="0" y="0"/>
          <a:chExt cx="0" cy="0"/>
        </a:xfrm>
      </p:grpSpPr>
      <p:sp>
        <p:nvSpPr>
          <p:cNvPr id="10" name="Rectangle 9"/>
          <p:cNvSpPr/>
          <p:nvPr userDrawn="1"/>
        </p:nvSpPr>
        <p:spPr>
          <a:xfrm>
            <a:off x="184447" y="180930"/>
            <a:ext cx="8787030" cy="651475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4837" y="429278"/>
            <a:ext cx="7771115" cy="851229"/>
          </a:xfrm>
        </p:spPr>
        <p:txBody>
          <a:bodyPr lIns="0" tIns="0" rIns="0" bIns="0" anchor="t" anchorCtr="0">
            <a:noAutofit/>
          </a:bodyPr>
          <a:lstStyle>
            <a:lvl1pPr algn="l">
              <a:defRPr sz="48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04838" y="1735040"/>
            <a:ext cx="7722733" cy="4033437"/>
          </a:xfrm>
        </p:spPr>
        <p:txBody>
          <a:bodyPr lIns="0" tIns="0" rIns="0" bIns="0">
            <a:normAutofit/>
          </a:bodyPr>
          <a:lstStyle>
            <a:lvl1pPr marL="0" indent="0">
              <a:lnSpc>
                <a:spcPts val="3000"/>
              </a:lnSpc>
              <a:spcBef>
                <a:spcPts val="0"/>
              </a:spcBef>
              <a:buFontTx/>
              <a:buNone/>
              <a:defRPr sz="2400" b="1" i="0">
                <a:solidFill>
                  <a:schemeClr val="tx1"/>
                </a:solidFill>
              </a:defRPr>
            </a:lvl1pPr>
            <a:lvl2pPr marL="266700" indent="-266700">
              <a:lnSpc>
                <a:spcPts val="3000"/>
              </a:lnSpc>
              <a:spcBef>
                <a:spcPts val="0"/>
              </a:spcBef>
              <a:buClr>
                <a:schemeClr val="bg1"/>
              </a:buClr>
              <a:buFont typeface="Arial"/>
              <a:buChar char="•"/>
              <a:defRPr sz="2400" b="1" i="0">
                <a:solidFill>
                  <a:schemeClr val="tx1"/>
                </a:solidFill>
              </a:defRPr>
            </a:lvl2pPr>
            <a:lvl3pPr marL="0" indent="0">
              <a:lnSpc>
                <a:spcPts val="3000"/>
              </a:lnSpc>
              <a:spcBef>
                <a:spcPts val="0"/>
              </a:spcBef>
              <a:buFontTx/>
              <a:buNone/>
              <a:defRPr sz="2400" b="1" i="0">
                <a:solidFill>
                  <a:schemeClr val="tx1"/>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p:cNvPicPr>
            <a:picLocks noChangeAspect="1"/>
          </p:cNvPicPr>
          <p:nvPr userDrawn="1"/>
        </p:nvPicPr>
        <p:blipFill>
          <a:blip r:embed="rId2"/>
          <a:srcRect/>
          <a:stretch/>
        </p:blipFill>
        <p:spPr>
          <a:xfrm>
            <a:off x="7711796" y="6078080"/>
            <a:ext cx="1029786" cy="461307"/>
          </a:xfrm>
          <a:prstGeom prst="rect">
            <a:avLst/>
          </a:prstGeom>
        </p:spPr>
      </p:pic>
    </p:spTree>
    <p:extLst>
      <p:ext uri="{BB962C8B-B14F-4D97-AF65-F5344CB8AC3E}">
        <p14:creationId xmlns:p14="http://schemas.microsoft.com/office/powerpoint/2010/main" val="242248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 + Image">
    <p:spTree>
      <p:nvGrpSpPr>
        <p:cNvPr id="1" name=""/>
        <p:cNvGrpSpPr/>
        <p:nvPr/>
      </p:nvGrpSpPr>
      <p:grpSpPr>
        <a:xfrm>
          <a:off x="0" y="0"/>
          <a:ext cx="0" cy="0"/>
          <a:chOff x="0" y="0"/>
          <a:chExt cx="0" cy="0"/>
        </a:xfrm>
      </p:grpSpPr>
      <p:sp>
        <p:nvSpPr>
          <p:cNvPr id="2" name="Title 1"/>
          <p:cNvSpPr>
            <a:spLocks noGrp="1"/>
          </p:cNvSpPr>
          <p:nvPr>
            <p:ph type="title"/>
          </p:nvPr>
        </p:nvSpPr>
        <p:spPr>
          <a:xfrm>
            <a:off x="604837" y="548520"/>
            <a:ext cx="7771115" cy="887003"/>
          </a:xfrm>
        </p:spPr>
        <p:txBody>
          <a:bodyPr lIns="0" tIns="0" rIns="0" bIns="0" anchor="t" anchorCtr="0">
            <a:noAutofit/>
          </a:bodyPr>
          <a:lstStyle>
            <a:lvl1pPr algn="l">
              <a:defRPr sz="4800" b="1"/>
            </a:lvl1pPr>
          </a:lstStyle>
          <a:p>
            <a:r>
              <a:rPr lang="en-US"/>
              <a:t>Click to edit Master title style</a:t>
            </a:r>
            <a:endParaRPr lang="en-US" dirty="0"/>
          </a:p>
        </p:txBody>
      </p:sp>
      <p:sp>
        <p:nvSpPr>
          <p:cNvPr id="3" name="Content Placeholder 2"/>
          <p:cNvSpPr>
            <a:spLocks noGrp="1"/>
          </p:cNvSpPr>
          <p:nvPr>
            <p:ph idx="1"/>
          </p:nvPr>
        </p:nvSpPr>
        <p:spPr>
          <a:xfrm>
            <a:off x="611188" y="1984375"/>
            <a:ext cx="3741711" cy="3500834"/>
          </a:xfrm>
        </p:spPr>
        <p:txBody>
          <a:bodyPr lIns="0" tIns="0" rIns="0" bIns="0">
            <a:normAutofit/>
          </a:bodyPr>
          <a:lstStyle>
            <a:lvl1pPr marL="0" indent="0">
              <a:lnSpc>
                <a:spcPts val="2400"/>
              </a:lnSpc>
              <a:spcBef>
                <a:spcPts val="0"/>
              </a:spcBef>
              <a:buFontTx/>
              <a:buNone/>
              <a:defRPr sz="1800" b="1" i="0">
                <a:solidFill>
                  <a:srgbClr val="E78E23"/>
                </a:solidFill>
              </a:defRPr>
            </a:lvl1pPr>
            <a:lvl2pPr marL="266700" indent="-266700">
              <a:lnSpc>
                <a:spcPts val="2400"/>
              </a:lnSpc>
              <a:spcBef>
                <a:spcPts val="0"/>
              </a:spcBef>
              <a:buClr>
                <a:schemeClr val="tx1"/>
              </a:buClr>
              <a:buFont typeface="Arial"/>
              <a:buChar char="•"/>
              <a:defRPr sz="1800" b="1" i="0">
                <a:solidFill>
                  <a:srgbClr val="E78E23"/>
                </a:solidFill>
              </a:defRPr>
            </a:lvl2pPr>
            <a:lvl3pPr marL="0" indent="0">
              <a:lnSpc>
                <a:spcPts val="2400"/>
              </a:lnSpc>
              <a:spcBef>
                <a:spcPts val="0"/>
              </a:spcBef>
              <a:buFontTx/>
              <a:buNone/>
              <a:defRPr sz="1800" b="1" i="0">
                <a:solidFill>
                  <a:srgbClr val="E78E23"/>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p:cNvPicPr>
            <a:picLocks noChangeAspect="1"/>
          </p:cNvPicPr>
          <p:nvPr userDrawn="1"/>
        </p:nvPicPr>
        <p:blipFill>
          <a:blip r:embed="rId2"/>
          <a:srcRect/>
          <a:stretch/>
        </p:blipFill>
        <p:spPr>
          <a:xfrm>
            <a:off x="7711797" y="6078080"/>
            <a:ext cx="1029786" cy="461307"/>
          </a:xfrm>
          <a:prstGeom prst="rect">
            <a:avLst/>
          </a:prstGeom>
        </p:spPr>
      </p:pic>
      <p:sp>
        <p:nvSpPr>
          <p:cNvPr id="5" name="Picture Placeholder 4"/>
          <p:cNvSpPr>
            <a:spLocks noGrp="1"/>
          </p:cNvSpPr>
          <p:nvPr>
            <p:ph type="pic" sz="quarter" idx="10"/>
          </p:nvPr>
        </p:nvSpPr>
        <p:spPr>
          <a:xfrm>
            <a:off x="4572001" y="1984374"/>
            <a:ext cx="4186238" cy="3488909"/>
          </a:xfrm>
        </p:spPr>
        <p:txBody>
          <a:bodyPr/>
          <a:lstStyle/>
          <a:p>
            <a:r>
              <a:rPr lang="en-US"/>
              <a:t>Drag picture to placeholder or click icon to add</a:t>
            </a:r>
            <a:endParaRPr lang="en-US" dirty="0"/>
          </a:p>
        </p:txBody>
      </p:sp>
    </p:spTree>
    <p:extLst>
      <p:ext uri="{BB962C8B-B14F-4D97-AF65-F5344CB8AC3E}">
        <p14:creationId xmlns:p14="http://schemas.microsoft.com/office/powerpoint/2010/main" val="411432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ext + Image + Solid BG">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4837" y="548520"/>
            <a:ext cx="7771115" cy="887003"/>
          </a:xfrm>
        </p:spPr>
        <p:txBody>
          <a:bodyPr lIns="0" tIns="0" rIns="0" bIns="0" anchor="t" anchorCtr="0">
            <a:noAutofit/>
          </a:bodyPr>
          <a:lstStyle>
            <a:lvl1pPr algn="l">
              <a:defRPr sz="48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1188" y="1984375"/>
            <a:ext cx="3741711" cy="3500834"/>
          </a:xfrm>
        </p:spPr>
        <p:txBody>
          <a:bodyPr lIns="0" tIns="0" rIns="0" bIns="0">
            <a:normAutofit/>
          </a:bodyPr>
          <a:lstStyle>
            <a:lvl1pPr marL="0" indent="0">
              <a:lnSpc>
                <a:spcPts val="2400"/>
              </a:lnSpc>
              <a:spcBef>
                <a:spcPts val="0"/>
              </a:spcBef>
              <a:buFontTx/>
              <a:buNone/>
              <a:defRPr sz="1800" b="1" i="0">
                <a:solidFill>
                  <a:schemeClr val="tx1"/>
                </a:solidFill>
              </a:defRPr>
            </a:lvl1pPr>
            <a:lvl2pPr marL="266700" indent="-266700">
              <a:lnSpc>
                <a:spcPts val="2400"/>
              </a:lnSpc>
              <a:spcBef>
                <a:spcPts val="0"/>
              </a:spcBef>
              <a:buClr>
                <a:schemeClr val="bg1"/>
              </a:buClr>
              <a:buFont typeface="Arial"/>
              <a:buChar char="•"/>
              <a:defRPr sz="1800" b="1" i="0">
                <a:solidFill>
                  <a:schemeClr val="tx1"/>
                </a:solidFill>
              </a:defRPr>
            </a:lvl2pPr>
            <a:lvl3pPr marL="0" indent="0">
              <a:lnSpc>
                <a:spcPts val="2400"/>
              </a:lnSpc>
              <a:spcBef>
                <a:spcPts val="0"/>
              </a:spcBef>
              <a:buFontTx/>
              <a:buNone/>
              <a:defRPr sz="1800" b="1" i="0">
                <a:solidFill>
                  <a:schemeClr val="tx1"/>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p:cNvSpPr>
            <a:spLocks noGrp="1"/>
          </p:cNvSpPr>
          <p:nvPr>
            <p:ph type="pic" sz="quarter" idx="10"/>
          </p:nvPr>
        </p:nvSpPr>
        <p:spPr>
          <a:xfrm>
            <a:off x="4572001" y="1984374"/>
            <a:ext cx="4186238" cy="3488909"/>
          </a:xfrm>
        </p:spPr>
        <p:txBody>
          <a:bodyPr/>
          <a:lstStyle/>
          <a:p>
            <a:r>
              <a:rPr lang="en-US"/>
              <a:t>Drag picture to placeholder or click icon to add</a:t>
            </a:r>
            <a:endParaRPr lang="en-US" dirty="0"/>
          </a:p>
        </p:txBody>
      </p:sp>
      <p:pic>
        <p:nvPicPr>
          <p:cNvPr id="6" name="Picture 5"/>
          <p:cNvPicPr>
            <a:picLocks noChangeAspect="1"/>
          </p:cNvPicPr>
          <p:nvPr userDrawn="1"/>
        </p:nvPicPr>
        <p:blipFill>
          <a:blip r:embed="rId2"/>
          <a:srcRect/>
          <a:stretch/>
        </p:blipFill>
        <p:spPr>
          <a:xfrm>
            <a:off x="7711795" y="6075464"/>
            <a:ext cx="1029786" cy="461307"/>
          </a:xfrm>
          <a:prstGeom prst="rect">
            <a:avLst/>
          </a:prstGeom>
        </p:spPr>
      </p:pic>
    </p:spTree>
    <p:extLst>
      <p:ext uri="{BB962C8B-B14F-4D97-AF65-F5344CB8AC3E}">
        <p14:creationId xmlns:p14="http://schemas.microsoft.com/office/powerpoint/2010/main" val="123026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ext + Image + Bordered BG">
    <p:spTree>
      <p:nvGrpSpPr>
        <p:cNvPr id="1" name=""/>
        <p:cNvGrpSpPr/>
        <p:nvPr/>
      </p:nvGrpSpPr>
      <p:grpSpPr>
        <a:xfrm>
          <a:off x="0" y="0"/>
          <a:ext cx="0" cy="0"/>
          <a:chOff x="0" y="0"/>
          <a:chExt cx="0" cy="0"/>
        </a:xfrm>
      </p:grpSpPr>
      <p:sp>
        <p:nvSpPr>
          <p:cNvPr id="7" name="Rectangle 6"/>
          <p:cNvSpPr/>
          <p:nvPr userDrawn="1"/>
        </p:nvSpPr>
        <p:spPr>
          <a:xfrm>
            <a:off x="184447" y="180930"/>
            <a:ext cx="8787030" cy="651475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5140" y="429278"/>
            <a:ext cx="7771115" cy="887003"/>
          </a:xfrm>
        </p:spPr>
        <p:txBody>
          <a:bodyPr lIns="0" tIns="0" rIns="0" bIns="0" anchor="t" anchorCtr="0">
            <a:noAutofit/>
          </a:bodyPr>
          <a:lstStyle>
            <a:lvl1pPr algn="l">
              <a:defRPr sz="48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1188" y="1733963"/>
            <a:ext cx="3741711" cy="3500834"/>
          </a:xfrm>
        </p:spPr>
        <p:txBody>
          <a:bodyPr lIns="0" tIns="0" rIns="0" bIns="0">
            <a:normAutofit/>
          </a:bodyPr>
          <a:lstStyle>
            <a:lvl1pPr marL="0" indent="0">
              <a:lnSpc>
                <a:spcPts val="2400"/>
              </a:lnSpc>
              <a:spcBef>
                <a:spcPts val="0"/>
              </a:spcBef>
              <a:buFontTx/>
              <a:buNone/>
              <a:defRPr sz="1800" b="1" i="0">
                <a:solidFill>
                  <a:schemeClr val="tx1"/>
                </a:solidFill>
              </a:defRPr>
            </a:lvl1pPr>
            <a:lvl2pPr marL="266700" indent="-266700">
              <a:lnSpc>
                <a:spcPts val="2400"/>
              </a:lnSpc>
              <a:spcBef>
                <a:spcPts val="0"/>
              </a:spcBef>
              <a:buClr>
                <a:schemeClr val="bg1"/>
              </a:buClr>
              <a:buFont typeface="Arial"/>
              <a:buChar char="•"/>
              <a:defRPr sz="1800" b="1" i="0">
                <a:solidFill>
                  <a:schemeClr val="tx1"/>
                </a:solidFill>
              </a:defRPr>
            </a:lvl2pPr>
            <a:lvl3pPr marL="0" indent="0">
              <a:lnSpc>
                <a:spcPts val="2400"/>
              </a:lnSpc>
              <a:spcBef>
                <a:spcPts val="0"/>
              </a:spcBef>
              <a:buFontTx/>
              <a:buNone/>
              <a:defRPr sz="1800" b="1" i="0">
                <a:solidFill>
                  <a:schemeClr val="tx1"/>
                </a:solidFill>
              </a:defRPr>
            </a:lvl3pPr>
            <a:lvl4pPr marL="0" indent="0">
              <a:lnSpc>
                <a:spcPts val="3000"/>
              </a:lnSpc>
              <a:spcBef>
                <a:spcPts val="0"/>
              </a:spcBef>
              <a:buFontTx/>
              <a:buNone/>
              <a:defRPr sz="2400" b="1" i="0">
                <a:solidFill>
                  <a:srgbClr val="E78E23"/>
                </a:solidFill>
              </a:defRPr>
            </a:lvl4pPr>
            <a:lvl5pPr marL="0" indent="0">
              <a:lnSpc>
                <a:spcPts val="3000"/>
              </a:lnSpc>
              <a:spcBef>
                <a:spcPts val="0"/>
              </a:spcBef>
              <a:buFontTx/>
              <a:buNone/>
              <a:defRPr sz="2400" b="1" i="0">
                <a:solidFill>
                  <a:srgbClr val="E78E2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p:cNvSpPr>
            <a:spLocks noGrp="1"/>
          </p:cNvSpPr>
          <p:nvPr>
            <p:ph type="pic" sz="quarter" idx="10"/>
          </p:nvPr>
        </p:nvSpPr>
        <p:spPr>
          <a:xfrm>
            <a:off x="4572001" y="1733963"/>
            <a:ext cx="4186238" cy="3488909"/>
          </a:xfrm>
        </p:spPr>
        <p:txBody>
          <a:bodyPr/>
          <a:lstStyle/>
          <a:p>
            <a:r>
              <a:rPr lang="en-US"/>
              <a:t>Drag picture to placeholder or click icon to add</a:t>
            </a:r>
            <a:endParaRPr lang="en-US" dirty="0"/>
          </a:p>
        </p:txBody>
      </p:sp>
      <p:pic>
        <p:nvPicPr>
          <p:cNvPr id="6" name="Picture 5"/>
          <p:cNvPicPr>
            <a:picLocks noChangeAspect="1"/>
          </p:cNvPicPr>
          <p:nvPr userDrawn="1"/>
        </p:nvPicPr>
        <p:blipFill>
          <a:blip r:embed="rId2"/>
          <a:srcRect/>
          <a:stretch/>
        </p:blipFill>
        <p:spPr>
          <a:xfrm>
            <a:off x="7711795" y="6075464"/>
            <a:ext cx="1029786" cy="461307"/>
          </a:xfrm>
          <a:prstGeom prst="rect">
            <a:avLst/>
          </a:prstGeom>
        </p:spPr>
      </p:pic>
    </p:spTree>
    <p:extLst>
      <p:ext uri="{BB962C8B-B14F-4D97-AF65-F5344CB8AC3E}">
        <p14:creationId xmlns:p14="http://schemas.microsoft.com/office/powerpoint/2010/main" val="420500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Diagram-1 line title">
    <p:spTree>
      <p:nvGrpSpPr>
        <p:cNvPr id="1" name=""/>
        <p:cNvGrpSpPr/>
        <p:nvPr/>
      </p:nvGrpSpPr>
      <p:grpSpPr>
        <a:xfrm>
          <a:off x="0" y="0"/>
          <a:ext cx="0" cy="0"/>
          <a:chOff x="0" y="0"/>
          <a:chExt cx="0" cy="0"/>
        </a:xfrm>
      </p:grpSpPr>
      <p:sp>
        <p:nvSpPr>
          <p:cNvPr id="6" name="Rectangle 5"/>
          <p:cNvSpPr/>
          <p:nvPr userDrawn="1"/>
        </p:nvSpPr>
        <p:spPr>
          <a:xfrm>
            <a:off x="178486" y="1752600"/>
            <a:ext cx="8787030" cy="4933777"/>
          </a:xfrm>
          <a:prstGeom prst="rect">
            <a:avLst/>
          </a:prstGeom>
          <a:solidFill>
            <a:schemeClr val="accent2">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4837" y="548520"/>
            <a:ext cx="7771115" cy="887003"/>
          </a:xfrm>
        </p:spPr>
        <p:txBody>
          <a:bodyPr lIns="0" tIns="0" rIns="0" bIns="0" anchor="t" anchorCtr="0">
            <a:noAutofit/>
          </a:bodyPr>
          <a:lstStyle>
            <a:lvl1pPr algn="l">
              <a:defRPr sz="4800" b="1"/>
            </a:lvl1pPr>
          </a:lstStyle>
          <a:p>
            <a:r>
              <a:rPr lang="en-US"/>
              <a:t>Click to edit Master title style</a:t>
            </a:r>
            <a:endParaRPr lang="en-US" dirty="0"/>
          </a:p>
        </p:txBody>
      </p:sp>
      <p:pic>
        <p:nvPicPr>
          <p:cNvPr id="9" name="Picture 8"/>
          <p:cNvPicPr>
            <a:picLocks noChangeAspect="1"/>
          </p:cNvPicPr>
          <p:nvPr userDrawn="1"/>
        </p:nvPicPr>
        <p:blipFill>
          <a:blip r:embed="rId2"/>
          <a:srcRect/>
          <a:stretch/>
        </p:blipFill>
        <p:spPr>
          <a:xfrm>
            <a:off x="7711797" y="6078080"/>
            <a:ext cx="1029786" cy="461307"/>
          </a:xfrm>
          <a:prstGeom prst="rect">
            <a:avLst/>
          </a:prstGeom>
        </p:spPr>
      </p:pic>
    </p:spTree>
    <p:extLst>
      <p:ext uri="{BB962C8B-B14F-4D97-AF65-F5344CB8AC3E}">
        <p14:creationId xmlns:p14="http://schemas.microsoft.com/office/powerpoint/2010/main" val="16146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iagram-2 line title">
    <p:spTree>
      <p:nvGrpSpPr>
        <p:cNvPr id="1" name=""/>
        <p:cNvGrpSpPr/>
        <p:nvPr/>
      </p:nvGrpSpPr>
      <p:grpSpPr>
        <a:xfrm>
          <a:off x="0" y="0"/>
          <a:ext cx="0" cy="0"/>
          <a:chOff x="0" y="0"/>
          <a:chExt cx="0" cy="0"/>
        </a:xfrm>
      </p:grpSpPr>
      <p:sp>
        <p:nvSpPr>
          <p:cNvPr id="5" name="Rectangle 4"/>
          <p:cNvSpPr/>
          <p:nvPr userDrawn="1"/>
        </p:nvSpPr>
        <p:spPr>
          <a:xfrm>
            <a:off x="178486" y="2473325"/>
            <a:ext cx="8787030" cy="4213052"/>
          </a:xfrm>
          <a:prstGeom prst="rect">
            <a:avLst/>
          </a:prstGeom>
          <a:solidFill>
            <a:schemeClr val="accent2">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4837" y="548520"/>
            <a:ext cx="7771115" cy="887003"/>
          </a:xfrm>
        </p:spPr>
        <p:txBody>
          <a:bodyPr lIns="0" tIns="0" rIns="0" bIns="0" anchor="t" anchorCtr="0">
            <a:noAutofit/>
          </a:bodyPr>
          <a:lstStyle>
            <a:lvl1pPr algn="l">
              <a:defRPr sz="4800" b="1"/>
            </a:lvl1pPr>
          </a:lstStyle>
          <a:p>
            <a:r>
              <a:rPr lang="en-US"/>
              <a:t>Click to edit Master title style</a:t>
            </a:r>
            <a:endParaRPr lang="en-US" dirty="0"/>
          </a:p>
        </p:txBody>
      </p:sp>
      <p:pic>
        <p:nvPicPr>
          <p:cNvPr id="9" name="Picture 8"/>
          <p:cNvPicPr>
            <a:picLocks noChangeAspect="1"/>
          </p:cNvPicPr>
          <p:nvPr userDrawn="1"/>
        </p:nvPicPr>
        <p:blipFill>
          <a:blip r:embed="rId2"/>
          <a:srcRect/>
          <a:stretch/>
        </p:blipFill>
        <p:spPr>
          <a:xfrm>
            <a:off x="7711797" y="6078080"/>
            <a:ext cx="1029786" cy="461307"/>
          </a:xfrm>
          <a:prstGeom prst="rect">
            <a:avLst/>
          </a:prstGeom>
        </p:spPr>
      </p:pic>
    </p:spTree>
    <p:extLst>
      <p:ext uri="{BB962C8B-B14F-4D97-AF65-F5344CB8AC3E}">
        <p14:creationId xmlns:p14="http://schemas.microsoft.com/office/powerpoint/2010/main" val="43707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4838" y="333374"/>
            <a:ext cx="8081962" cy="10842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4838" y="1600200"/>
            <a:ext cx="808196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29158-8649-954B-8AE4-31A1BCE6E70F}" type="datetimeFigureOut">
              <a:rPr lang="en-US" smtClean="0"/>
              <a:t>7/13/23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69D4D-9B7F-4044-8B2D-7FD44794E894}" type="slidenum">
              <a:rPr lang="en-US" smtClean="0"/>
              <a:t>‹#›</a:t>
            </a:fld>
            <a:endParaRPr lang="en-US"/>
          </a:p>
        </p:txBody>
      </p:sp>
    </p:spTree>
    <p:extLst>
      <p:ext uri="{BB962C8B-B14F-4D97-AF65-F5344CB8AC3E}">
        <p14:creationId xmlns:p14="http://schemas.microsoft.com/office/powerpoint/2010/main" val="3663387075"/>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63" r:id="rId3"/>
    <p:sldLayoutId id="2147483965" r:id="rId4"/>
    <p:sldLayoutId id="2147483966" r:id="rId5"/>
    <p:sldLayoutId id="2147483967" r:id="rId6"/>
    <p:sldLayoutId id="2147483968" r:id="rId7"/>
    <p:sldLayoutId id="2147483969" r:id="rId8"/>
    <p:sldLayoutId id="2147483970" r:id="rId9"/>
    <p:sldLayoutId id="214748396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04838" y="865782"/>
            <a:ext cx="7762328" cy="2585323"/>
          </a:xfrm>
        </p:spPr>
        <p:txBody>
          <a:bodyPr/>
          <a:lstStyle/>
          <a:p>
            <a:r>
              <a:rPr lang="en-GB" altLang="en-US" sz="3600" dirty="0"/>
              <a:t>Concerning, unexpected or unusual behaviours in the workplace: The insider threat</a:t>
            </a:r>
            <a:br>
              <a:rPr lang="en-GB" altLang="en-US" dirty="0"/>
            </a:br>
            <a:endParaRPr lang="en-US" dirty="0"/>
          </a:p>
        </p:txBody>
      </p:sp>
      <p:sp>
        <p:nvSpPr>
          <p:cNvPr id="8" name="Subtitle 7"/>
          <p:cNvSpPr>
            <a:spLocks noGrp="1"/>
          </p:cNvSpPr>
          <p:nvPr>
            <p:ph type="subTitle" idx="1"/>
          </p:nvPr>
        </p:nvSpPr>
        <p:spPr>
          <a:xfrm>
            <a:off x="621022" y="3611534"/>
            <a:ext cx="7777162" cy="430887"/>
          </a:xfrm>
        </p:spPr>
        <p:txBody>
          <a:bodyPr/>
          <a:lstStyle/>
          <a:p>
            <a:r>
              <a:rPr lang="en-US" dirty="0"/>
              <a:t>‘It’s OK to Say’</a:t>
            </a:r>
          </a:p>
        </p:txBody>
      </p:sp>
    </p:spTree>
    <p:extLst>
      <p:ext uri="{BB962C8B-B14F-4D97-AF65-F5344CB8AC3E}">
        <p14:creationId xmlns:p14="http://schemas.microsoft.com/office/powerpoint/2010/main" val="2886508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4838" y="1650774"/>
            <a:ext cx="7722733" cy="4329239"/>
          </a:xfrm>
        </p:spPr>
        <p:txBody>
          <a:bodyPr>
            <a:normAutofit/>
          </a:bodyPr>
          <a:lstStyle/>
          <a:p>
            <a:pPr>
              <a:lnSpc>
                <a:spcPct val="110000"/>
              </a:lnSpc>
            </a:pPr>
            <a:r>
              <a:rPr lang="en-GB" altLang="en-US" dirty="0"/>
              <a:t>Tom can be heard ranting under his breath again…</a:t>
            </a:r>
            <a:endParaRPr lang="en-GB" altLang="en-US" kern="0" dirty="0"/>
          </a:p>
          <a:p>
            <a:endParaRPr lang="en-US" dirty="0"/>
          </a:p>
          <a:p>
            <a:endParaRPr lang="en-US" dirty="0"/>
          </a:p>
        </p:txBody>
      </p:sp>
      <p:sp>
        <p:nvSpPr>
          <p:cNvPr id="6" name="Title 5"/>
          <p:cNvSpPr>
            <a:spLocks noGrp="1"/>
          </p:cNvSpPr>
          <p:nvPr>
            <p:ph type="title"/>
          </p:nvPr>
        </p:nvSpPr>
        <p:spPr/>
        <p:txBody>
          <a:bodyPr/>
          <a:lstStyle/>
          <a:p>
            <a:r>
              <a:rPr lang="en-GB" altLang="en-US" sz="4400" dirty="0"/>
              <a:t>Scenario 4</a:t>
            </a:r>
            <a:endParaRPr lang="en-US"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306" y="2705666"/>
            <a:ext cx="3155895" cy="2101024"/>
          </a:xfrm>
          <a:prstGeom prst="rect">
            <a:avLst/>
          </a:prstGeom>
        </p:spPr>
      </p:pic>
    </p:spTree>
    <p:extLst>
      <p:ext uri="{BB962C8B-B14F-4D97-AF65-F5344CB8AC3E}">
        <p14:creationId xmlns:p14="http://schemas.microsoft.com/office/powerpoint/2010/main" val="427939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561" y="2274634"/>
            <a:ext cx="4824919" cy="4033437"/>
          </a:xfrm>
        </p:spPr>
        <p:txBody>
          <a:bodyPr>
            <a:normAutofit fontScale="47500" lnSpcReduction="20000"/>
          </a:bodyPr>
          <a:lstStyle/>
          <a:p>
            <a:pPr marL="342900" indent="-342900">
              <a:spcAft>
                <a:spcPts val="600"/>
              </a:spcAft>
              <a:buFont typeface="Arial" panose="020B0604020202020204" pitchFamily="34" charset="0"/>
              <a:buChar char="•"/>
            </a:pPr>
            <a:r>
              <a:rPr lang="en-GB" sz="3400" dirty="0"/>
              <a:t>Asking unusual questions</a:t>
            </a:r>
          </a:p>
          <a:p>
            <a:pPr marL="342900" indent="-342900">
              <a:spcAft>
                <a:spcPts val="600"/>
              </a:spcAft>
              <a:buFont typeface="Arial" panose="020B0604020202020204" pitchFamily="34" charset="0"/>
              <a:buChar char="•"/>
            </a:pPr>
            <a:r>
              <a:rPr lang="en-GB" sz="3400" dirty="0"/>
              <a:t>Decline in work performance / punctuality </a:t>
            </a:r>
          </a:p>
          <a:p>
            <a:pPr marL="342900" indent="-342900">
              <a:spcAft>
                <a:spcPts val="600"/>
              </a:spcAft>
              <a:buFont typeface="Arial" panose="020B0604020202020204" pitchFamily="34" charset="0"/>
              <a:buChar char="•"/>
            </a:pPr>
            <a:r>
              <a:rPr lang="en-GB" sz="3400" dirty="0"/>
              <a:t>Changes to working hours</a:t>
            </a:r>
          </a:p>
          <a:p>
            <a:endParaRPr lang="en-US" dirty="0"/>
          </a:p>
          <a:p>
            <a:pPr marL="342900" indent="-342900">
              <a:spcAft>
                <a:spcPts val="600"/>
              </a:spcAft>
              <a:buFont typeface="Arial" panose="020B0604020202020204" pitchFamily="34" charset="0"/>
              <a:buChar char="•"/>
            </a:pPr>
            <a:r>
              <a:rPr lang="en-GB" sz="3400" dirty="0"/>
              <a:t>Requesting access outside of role remit</a:t>
            </a:r>
          </a:p>
          <a:p>
            <a:pPr marL="342900" indent="-342900">
              <a:spcAft>
                <a:spcPts val="600"/>
              </a:spcAft>
              <a:buFont typeface="Arial" panose="020B0604020202020204" pitchFamily="34" charset="0"/>
              <a:buChar char="•"/>
            </a:pPr>
            <a:r>
              <a:rPr lang="en-GB" sz="3400" dirty="0"/>
              <a:t>Unauthorised use of IT systems</a:t>
            </a:r>
          </a:p>
          <a:p>
            <a:pPr marL="342900" indent="-342900">
              <a:spcAft>
                <a:spcPts val="600"/>
              </a:spcAft>
              <a:buFont typeface="Arial" panose="020B0604020202020204" pitchFamily="34" charset="0"/>
              <a:buChar char="•"/>
            </a:pPr>
            <a:r>
              <a:rPr lang="en-GB" sz="3400" dirty="0"/>
              <a:t>Unusual copying activity (taking notes)</a:t>
            </a:r>
          </a:p>
          <a:p>
            <a:endParaRPr lang="en-US" dirty="0"/>
          </a:p>
        </p:txBody>
      </p:sp>
      <p:sp>
        <p:nvSpPr>
          <p:cNvPr id="5" name="Title 4"/>
          <p:cNvSpPr>
            <a:spLocks noGrp="1"/>
          </p:cNvSpPr>
          <p:nvPr>
            <p:ph type="title"/>
          </p:nvPr>
        </p:nvSpPr>
        <p:spPr/>
        <p:txBody>
          <a:bodyPr/>
          <a:lstStyle/>
          <a:p>
            <a:r>
              <a:rPr lang="en-GB" sz="3600" dirty="0"/>
              <a:t>Potentially concerning behaviours: Scenario 1</a:t>
            </a:r>
            <a:endParaRPr lang="en-US" sz="3600" dirty="0"/>
          </a:p>
        </p:txBody>
      </p:sp>
      <p:sp>
        <p:nvSpPr>
          <p:cNvPr id="6" name="Right Brace 5"/>
          <p:cNvSpPr/>
          <p:nvPr/>
        </p:nvSpPr>
        <p:spPr>
          <a:xfrm>
            <a:off x="5375808" y="2181478"/>
            <a:ext cx="457200" cy="1447800"/>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ight Brace 6"/>
          <p:cNvSpPr/>
          <p:nvPr/>
        </p:nvSpPr>
        <p:spPr>
          <a:xfrm>
            <a:off x="5375808" y="3882828"/>
            <a:ext cx="463663" cy="157120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Rectangle 1"/>
          <p:cNvSpPr/>
          <p:nvPr/>
        </p:nvSpPr>
        <p:spPr>
          <a:xfrm>
            <a:off x="5939415" y="2728406"/>
            <a:ext cx="2839239" cy="353943"/>
          </a:xfrm>
          <a:prstGeom prst="rect">
            <a:avLst/>
          </a:prstGeom>
        </p:spPr>
        <p:txBody>
          <a:bodyPr wrap="none">
            <a:spAutoFit/>
          </a:bodyPr>
          <a:lstStyle/>
          <a:p>
            <a:r>
              <a:rPr lang="en-GB" sz="1700" b="1" dirty="0"/>
              <a:t>What could this suggest?</a:t>
            </a:r>
          </a:p>
        </p:txBody>
      </p:sp>
      <p:sp>
        <p:nvSpPr>
          <p:cNvPr id="8" name="Rectangle 7"/>
          <p:cNvSpPr/>
          <p:nvPr/>
        </p:nvSpPr>
        <p:spPr>
          <a:xfrm>
            <a:off x="6026676" y="4483764"/>
            <a:ext cx="1420582" cy="353943"/>
          </a:xfrm>
          <a:prstGeom prst="rect">
            <a:avLst/>
          </a:prstGeom>
        </p:spPr>
        <p:txBody>
          <a:bodyPr wrap="none">
            <a:spAutoFit/>
          </a:bodyPr>
          <a:lstStyle/>
          <a:p>
            <a:r>
              <a:rPr lang="en-GB" sz="1700" b="1" dirty="0"/>
              <a:t>…and now?</a:t>
            </a:r>
          </a:p>
        </p:txBody>
      </p:sp>
    </p:spTree>
    <p:extLst>
      <p:ext uri="{BB962C8B-B14F-4D97-AF65-F5344CB8AC3E}">
        <p14:creationId xmlns:p14="http://schemas.microsoft.com/office/powerpoint/2010/main" val="48306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9" y="1933996"/>
            <a:ext cx="4808733" cy="4090854"/>
          </a:xfrm>
        </p:spPr>
        <p:txBody>
          <a:bodyPr>
            <a:normAutofit fontScale="62500" lnSpcReduction="20000"/>
          </a:bodyPr>
          <a:lstStyle/>
          <a:p>
            <a:pPr marL="342900" lvl="0" indent="-342900">
              <a:spcAft>
                <a:spcPts val="600"/>
              </a:spcAft>
              <a:buFont typeface="Arial" panose="020B0604020202020204" pitchFamily="34" charset="0"/>
              <a:buChar char="•"/>
            </a:pPr>
            <a:r>
              <a:rPr lang="en-GB" dirty="0"/>
              <a:t>Acting ‘out of character’: talkative - distant</a:t>
            </a:r>
          </a:p>
          <a:p>
            <a:pPr marL="342900" lvl="0" indent="-342900">
              <a:spcAft>
                <a:spcPts val="600"/>
              </a:spcAft>
              <a:buFont typeface="Arial" panose="020B0604020202020204" pitchFamily="34" charset="0"/>
              <a:buChar char="•"/>
            </a:pPr>
            <a:r>
              <a:rPr lang="en-GB" dirty="0"/>
              <a:t>Signs of being stressed</a:t>
            </a:r>
          </a:p>
          <a:p>
            <a:pPr marL="342900" lvl="0" indent="-342900">
              <a:spcAft>
                <a:spcPts val="600"/>
              </a:spcAft>
              <a:buFont typeface="Arial" panose="020B0604020202020204" pitchFamily="34" charset="0"/>
              <a:buChar char="•"/>
            </a:pPr>
            <a:r>
              <a:rPr lang="en-GB" dirty="0"/>
              <a:t>Frequent, secretive phone calls</a:t>
            </a:r>
          </a:p>
          <a:p>
            <a:pPr marL="342900" lvl="0" indent="-342900">
              <a:spcAft>
                <a:spcPts val="600"/>
              </a:spcAft>
              <a:buFont typeface="Arial" panose="020B0604020202020204" pitchFamily="34" charset="0"/>
              <a:buChar char="•"/>
            </a:pPr>
            <a:r>
              <a:rPr lang="en-GB" dirty="0"/>
              <a:t>Signs of financial difficulty</a:t>
            </a:r>
          </a:p>
          <a:p>
            <a:pPr marL="342900" lvl="0" indent="-342900">
              <a:spcAft>
                <a:spcPts val="600"/>
              </a:spcAft>
              <a:buFont typeface="Arial" panose="020B0604020202020204" pitchFamily="34" charset="0"/>
              <a:buChar char="•"/>
            </a:pPr>
            <a:endParaRPr lang="en-GB" dirty="0"/>
          </a:p>
          <a:p>
            <a:pPr marL="342900" lvl="0" indent="-342900">
              <a:spcAft>
                <a:spcPts val="600"/>
              </a:spcAft>
              <a:buFont typeface="Arial" panose="020B0604020202020204" pitchFamily="34" charset="0"/>
              <a:buChar char="•"/>
            </a:pPr>
            <a:r>
              <a:rPr lang="en-GB" dirty="0"/>
              <a:t>Recent negative life event – actual financial difficulty</a:t>
            </a:r>
          </a:p>
          <a:p>
            <a:pPr marL="342900" lvl="0" indent="-342900">
              <a:spcAft>
                <a:spcPts val="600"/>
              </a:spcAft>
              <a:buFont typeface="Arial" panose="020B0604020202020204" pitchFamily="34" charset="0"/>
              <a:buChar char="•"/>
            </a:pPr>
            <a:r>
              <a:rPr lang="en-GB" dirty="0"/>
              <a:t>Job dissatisfaction (pay)</a:t>
            </a:r>
          </a:p>
          <a:p>
            <a:pPr marL="342900" lvl="0" indent="-342900">
              <a:spcAft>
                <a:spcPts val="600"/>
              </a:spcAft>
              <a:buFont typeface="Arial" panose="020B0604020202020204" pitchFamily="34" charset="0"/>
              <a:buChar char="•"/>
            </a:pPr>
            <a:r>
              <a:rPr lang="en-GB" dirty="0"/>
              <a:t>Suspicious contacts (interest in plans)</a:t>
            </a:r>
          </a:p>
          <a:p>
            <a:pPr>
              <a:spcAft>
                <a:spcPct val="20000"/>
              </a:spcAft>
            </a:pPr>
            <a:endParaRPr lang="en-GB" altLang="en-US" sz="2000" dirty="0"/>
          </a:p>
          <a:p>
            <a:endParaRPr lang="en-US" dirty="0"/>
          </a:p>
        </p:txBody>
      </p:sp>
      <p:sp>
        <p:nvSpPr>
          <p:cNvPr id="5" name="Title 4"/>
          <p:cNvSpPr>
            <a:spLocks noGrp="1"/>
          </p:cNvSpPr>
          <p:nvPr>
            <p:ph type="title"/>
          </p:nvPr>
        </p:nvSpPr>
        <p:spPr>
          <a:xfrm>
            <a:off x="604837" y="373901"/>
            <a:ext cx="7771115" cy="851229"/>
          </a:xfrm>
        </p:spPr>
        <p:txBody>
          <a:bodyPr/>
          <a:lstStyle/>
          <a:p>
            <a:r>
              <a:rPr lang="en-GB" sz="3600" dirty="0"/>
              <a:t>Potentially concerning behaviours: Scenario 2</a:t>
            </a:r>
            <a:endParaRPr lang="en-US" sz="3600" dirty="0"/>
          </a:p>
        </p:txBody>
      </p:sp>
      <p:sp>
        <p:nvSpPr>
          <p:cNvPr id="4" name="Right Brace 3"/>
          <p:cNvSpPr/>
          <p:nvPr/>
        </p:nvSpPr>
        <p:spPr>
          <a:xfrm>
            <a:off x="5505280" y="1832846"/>
            <a:ext cx="457200" cy="1917812"/>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Right Brace 5"/>
          <p:cNvSpPr/>
          <p:nvPr/>
        </p:nvSpPr>
        <p:spPr>
          <a:xfrm>
            <a:off x="5505280" y="4195301"/>
            <a:ext cx="596900" cy="1680866"/>
          </a:xfrm>
          <a:prstGeom prst="rightBrace">
            <a:avLst>
              <a:gd name="adj1" fmla="val 8333"/>
              <a:gd name="adj2" fmla="val 50963"/>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Rectangle 1"/>
          <p:cNvSpPr/>
          <p:nvPr/>
        </p:nvSpPr>
        <p:spPr>
          <a:xfrm>
            <a:off x="6068563" y="2607086"/>
            <a:ext cx="2839239" cy="353943"/>
          </a:xfrm>
          <a:prstGeom prst="rect">
            <a:avLst/>
          </a:prstGeom>
        </p:spPr>
        <p:txBody>
          <a:bodyPr wrap="none">
            <a:spAutoFit/>
          </a:bodyPr>
          <a:lstStyle/>
          <a:p>
            <a:r>
              <a:rPr lang="en-GB" sz="1700" b="1" dirty="0"/>
              <a:t>What could this suggest?</a:t>
            </a:r>
          </a:p>
        </p:txBody>
      </p:sp>
      <p:sp>
        <p:nvSpPr>
          <p:cNvPr id="7" name="Rectangle 6"/>
          <p:cNvSpPr/>
          <p:nvPr/>
        </p:nvSpPr>
        <p:spPr>
          <a:xfrm>
            <a:off x="6188517" y="4851068"/>
            <a:ext cx="1420582" cy="353943"/>
          </a:xfrm>
          <a:prstGeom prst="rect">
            <a:avLst/>
          </a:prstGeom>
        </p:spPr>
        <p:txBody>
          <a:bodyPr wrap="none">
            <a:spAutoFit/>
          </a:bodyPr>
          <a:lstStyle/>
          <a:p>
            <a:r>
              <a:rPr lang="en-GB" sz="1700" b="1" dirty="0"/>
              <a:t>…and now?</a:t>
            </a:r>
          </a:p>
        </p:txBody>
      </p:sp>
    </p:spTree>
    <p:extLst>
      <p:ext uri="{BB962C8B-B14F-4D97-AF65-F5344CB8AC3E}">
        <p14:creationId xmlns:p14="http://schemas.microsoft.com/office/powerpoint/2010/main" val="310027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4838" y="1747880"/>
            <a:ext cx="5148599" cy="4232134"/>
          </a:xfrm>
        </p:spPr>
        <p:txBody>
          <a:bodyPr>
            <a:normAutofit fontScale="70000" lnSpcReduction="20000"/>
          </a:bodyPr>
          <a:lstStyle/>
          <a:p>
            <a:endParaRPr lang="en-US" dirty="0"/>
          </a:p>
          <a:p>
            <a:pPr marL="342900" indent="-342900">
              <a:buFont typeface="Arial" panose="020B0604020202020204" pitchFamily="34" charset="0"/>
              <a:buChar char="•"/>
            </a:pPr>
            <a:r>
              <a:rPr lang="en-GB" dirty="0"/>
              <a:t>Signs of being stressed</a:t>
            </a:r>
          </a:p>
          <a:p>
            <a:pPr marL="342900" indent="-342900">
              <a:buFont typeface="Arial" panose="020B0604020202020204" pitchFamily="34" charset="0"/>
              <a:buChar char="•"/>
            </a:pPr>
            <a:r>
              <a:rPr lang="en-GB" dirty="0"/>
              <a:t>‘Out of character’: withdrawn</a:t>
            </a:r>
          </a:p>
          <a:p>
            <a:pPr marL="342900" indent="-342900">
              <a:buFont typeface="Arial" panose="020B0604020202020204" pitchFamily="34" charset="0"/>
              <a:buChar char="•"/>
            </a:pPr>
            <a:r>
              <a:rPr lang="en-GB" dirty="0"/>
              <a:t>Absenteeism?</a:t>
            </a:r>
          </a:p>
          <a:p>
            <a:pPr marL="342900" indent="-342900">
              <a:buFont typeface="Arial" panose="020B0604020202020204" pitchFamily="34" charset="0"/>
              <a:buChar char="•"/>
            </a:pPr>
            <a:r>
              <a:rPr lang="en-GB" dirty="0"/>
              <a:t>Unusual copying activity?</a:t>
            </a:r>
          </a:p>
          <a:p>
            <a:pPr marL="342900" indent="-342900">
              <a:buFont typeface="Arial" panose="020B0604020202020204" pitchFamily="34" charset="0"/>
              <a:buChar char="•"/>
            </a:pPr>
            <a:r>
              <a:rPr lang="en-GB" dirty="0"/>
              <a:t>Signs of eavesdropping</a:t>
            </a:r>
          </a:p>
          <a:p>
            <a:pPr marL="342900" indent="-342900">
              <a:buFont typeface="Arial" panose="020B0604020202020204" pitchFamily="34" charset="0"/>
              <a:buChar char="•"/>
            </a:pPr>
            <a:r>
              <a:rPr lang="en-GB" dirty="0"/>
              <a:t>Unauthorised discussion of sensitive info</a:t>
            </a:r>
          </a:p>
          <a:p>
            <a:pPr marL="342900" indent="-342900">
              <a:buFont typeface="Arial" panose="020B0604020202020204" pitchFamily="34" charset="0"/>
              <a:buChar char="•"/>
            </a:pPr>
            <a:r>
              <a:rPr lang="en-GB" dirty="0"/>
              <a:t>Signs of disaffection (derogatory comments)</a:t>
            </a:r>
          </a:p>
          <a:p>
            <a:endParaRPr lang="en-GB" sz="1050" dirty="0"/>
          </a:p>
          <a:p>
            <a:pPr marL="342900" indent="-342900">
              <a:buFont typeface="Arial" panose="020B0604020202020204" pitchFamily="34" charset="0"/>
              <a:buChar char="•"/>
            </a:pPr>
            <a:r>
              <a:rPr lang="en-GB" dirty="0">
                <a:solidFill>
                  <a:srgbClr val="002060"/>
                </a:solidFill>
              </a:rPr>
              <a:t>Exploitable lifestyle (alcohol misuse)</a:t>
            </a:r>
          </a:p>
          <a:p>
            <a:pPr marL="342900" indent="-342900">
              <a:buFont typeface="Arial" panose="020B0604020202020204" pitchFamily="34" charset="0"/>
              <a:buChar char="•"/>
            </a:pPr>
            <a:r>
              <a:rPr lang="en-GB" dirty="0">
                <a:solidFill>
                  <a:srgbClr val="002060"/>
                </a:solidFill>
              </a:rPr>
              <a:t>Recent negative life event (divorce)</a:t>
            </a:r>
          </a:p>
          <a:p>
            <a:endParaRPr lang="en-US" dirty="0"/>
          </a:p>
        </p:txBody>
      </p:sp>
      <p:sp>
        <p:nvSpPr>
          <p:cNvPr id="6" name="Title 5"/>
          <p:cNvSpPr>
            <a:spLocks noGrp="1"/>
          </p:cNvSpPr>
          <p:nvPr>
            <p:ph type="title"/>
          </p:nvPr>
        </p:nvSpPr>
        <p:spPr/>
        <p:txBody>
          <a:bodyPr/>
          <a:lstStyle/>
          <a:p>
            <a:r>
              <a:rPr lang="en-GB" sz="3600" dirty="0"/>
              <a:t>Potentially concerning behaviours: Scenario 3</a:t>
            </a:r>
            <a:endParaRPr lang="en-US" sz="3600" dirty="0"/>
          </a:p>
        </p:txBody>
      </p:sp>
      <p:sp>
        <p:nvSpPr>
          <p:cNvPr id="8" name="Right Brace 7"/>
          <p:cNvSpPr/>
          <p:nvPr/>
        </p:nvSpPr>
        <p:spPr>
          <a:xfrm>
            <a:off x="5576536" y="2091342"/>
            <a:ext cx="444500" cy="2747695"/>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Right Brace 8"/>
          <p:cNvSpPr/>
          <p:nvPr/>
        </p:nvSpPr>
        <p:spPr>
          <a:xfrm>
            <a:off x="5576536" y="5029200"/>
            <a:ext cx="596900" cy="983182"/>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 name="Rectangle 1"/>
          <p:cNvSpPr/>
          <p:nvPr/>
        </p:nvSpPr>
        <p:spPr>
          <a:xfrm>
            <a:off x="6021036" y="3280523"/>
            <a:ext cx="2993127" cy="369332"/>
          </a:xfrm>
          <a:prstGeom prst="rect">
            <a:avLst/>
          </a:prstGeom>
        </p:spPr>
        <p:txBody>
          <a:bodyPr wrap="none">
            <a:spAutoFit/>
          </a:bodyPr>
          <a:lstStyle/>
          <a:p>
            <a:r>
              <a:rPr lang="en-GB" b="1" dirty="0"/>
              <a:t>What could this suggest?</a:t>
            </a:r>
          </a:p>
        </p:txBody>
      </p:sp>
      <p:sp>
        <p:nvSpPr>
          <p:cNvPr id="4" name="Rectangle 3"/>
          <p:cNvSpPr/>
          <p:nvPr/>
        </p:nvSpPr>
        <p:spPr>
          <a:xfrm>
            <a:off x="6245160" y="5336125"/>
            <a:ext cx="1492716" cy="369332"/>
          </a:xfrm>
          <a:prstGeom prst="rect">
            <a:avLst/>
          </a:prstGeom>
        </p:spPr>
        <p:txBody>
          <a:bodyPr wrap="none">
            <a:spAutoFit/>
          </a:bodyPr>
          <a:lstStyle/>
          <a:p>
            <a:r>
              <a:rPr lang="en-GB" b="1" dirty="0"/>
              <a:t>…and now?</a:t>
            </a:r>
          </a:p>
        </p:txBody>
      </p:sp>
    </p:spTree>
    <p:extLst>
      <p:ext uri="{BB962C8B-B14F-4D97-AF65-F5344CB8AC3E}">
        <p14:creationId xmlns:p14="http://schemas.microsoft.com/office/powerpoint/2010/main" val="3854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4000" dirty="0"/>
              <a:t>No definitive list of concerning behaviours</a:t>
            </a:r>
            <a:endParaRPr lang="en-US" sz="4000" dirty="0"/>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3737" y="2718924"/>
            <a:ext cx="7890532" cy="1809155"/>
          </a:xfrm>
        </p:spPr>
      </p:pic>
    </p:spTree>
    <p:extLst>
      <p:ext uri="{BB962C8B-B14F-4D97-AF65-F5344CB8AC3E}">
        <p14:creationId xmlns:p14="http://schemas.microsoft.com/office/powerpoint/2010/main" val="102374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746" y="1893536"/>
            <a:ext cx="7722733" cy="4349799"/>
          </a:xfrm>
        </p:spPr>
        <p:txBody>
          <a:bodyPr>
            <a:normAutofit/>
          </a:bodyPr>
          <a:lstStyle/>
          <a:p>
            <a:pPr marL="57150">
              <a:lnSpc>
                <a:spcPct val="90000"/>
              </a:lnSpc>
            </a:pPr>
            <a:r>
              <a:rPr lang="en-GB" altLang="en-US" sz="1700" dirty="0"/>
              <a:t>Changes in work-related attitudes/ behaviours:</a:t>
            </a:r>
          </a:p>
          <a:p>
            <a:pPr marL="0" lvl="1" indent="0">
              <a:lnSpc>
                <a:spcPct val="90000"/>
              </a:lnSpc>
              <a:buNone/>
            </a:pPr>
            <a:endParaRPr lang="en-GB" altLang="en-US" sz="1700" dirty="0"/>
          </a:p>
          <a:p>
            <a:pPr marL="342900" lvl="1" indent="-285750">
              <a:lnSpc>
                <a:spcPct val="90000"/>
              </a:lnSpc>
              <a:buClrTx/>
            </a:pPr>
            <a:r>
              <a:rPr lang="en-GB" altLang="en-US" sz="1700" dirty="0"/>
              <a:t>Evidence of grievances, making direct threats, reduced loyalty to the organisation, refusal to carry out reasonable work requests/ responsibilities, lateness &amp; absenteeism.</a:t>
            </a:r>
          </a:p>
          <a:p>
            <a:pPr marL="342900" lvl="1" indent="-285750">
              <a:lnSpc>
                <a:spcPct val="90000"/>
              </a:lnSpc>
              <a:buClrTx/>
            </a:pPr>
            <a:endParaRPr lang="en-GB" altLang="en-US" sz="1700" dirty="0"/>
          </a:p>
          <a:p>
            <a:pPr marL="342900" lvl="1" indent="-342900">
              <a:buClrTx/>
              <a:buFont typeface="Arial" panose="020B0604020202020204" pitchFamily="34" charset="0"/>
              <a:buChar char="•"/>
            </a:pPr>
            <a:r>
              <a:rPr lang="en-GB" altLang="en-US" sz="1700" dirty="0"/>
              <a:t>Signs of struggling with negative events, e.g. stress:</a:t>
            </a:r>
          </a:p>
          <a:p>
            <a:pPr marL="457200" lvl="1" indent="0">
              <a:lnSpc>
                <a:spcPct val="90000"/>
              </a:lnSpc>
              <a:buNone/>
            </a:pPr>
            <a:r>
              <a:rPr lang="en-GB" altLang="en-US" sz="1700" dirty="0"/>
              <a:t> - At work (e.g. dismissal, redundancy) or elsewhere.</a:t>
            </a:r>
          </a:p>
          <a:p>
            <a:pPr marL="457200" lvl="1" indent="0">
              <a:lnSpc>
                <a:spcPct val="90000"/>
              </a:lnSpc>
              <a:buNone/>
            </a:pPr>
            <a:r>
              <a:rPr lang="en-GB" altLang="en-US" sz="1700" dirty="0"/>
              <a:t> - Signs of financial hardship, substance misuse, distress.</a:t>
            </a:r>
          </a:p>
          <a:p>
            <a:pPr marL="342900" indent="-285750">
              <a:lnSpc>
                <a:spcPct val="90000"/>
              </a:lnSpc>
              <a:buFont typeface="Arial" panose="020B0604020202020204" pitchFamily="34" charset="0"/>
              <a:buChar char="•"/>
            </a:pPr>
            <a:endParaRPr lang="en-GB" altLang="en-US" sz="1700" dirty="0"/>
          </a:p>
          <a:p>
            <a:pPr marL="342900" indent="-285750">
              <a:lnSpc>
                <a:spcPct val="90000"/>
              </a:lnSpc>
              <a:buFont typeface="Arial" panose="020B0604020202020204" pitchFamily="34" charset="0"/>
              <a:buChar char="•"/>
            </a:pPr>
            <a:r>
              <a:rPr lang="en-GB" altLang="en-US" sz="1700" dirty="0"/>
              <a:t>Suspicious activity:</a:t>
            </a:r>
          </a:p>
          <a:p>
            <a:pPr marL="57150" lvl="1" indent="0">
              <a:lnSpc>
                <a:spcPct val="90000"/>
              </a:lnSpc>
              <a:buClrTx/>
              <a:buNone/>
            </a:pPr>
            <a:r>
              <a:rPr lang="en-GB" altLang="en-US" sz="1700" dirty="0"/>
              <a:t>	 - Working pattern changes, requests for info outside job scope, 	unjustified interest in audit trails/ security measures.</a:t>
            </a:r>
          </a:p>
          <a:p>
            <a:pPr marL="342900" indent="-285750">
              <a:lnSpc>
                <a:spcPct val="90000"/>
              </a:lnSpc>
              <a:buFont typeface="Arial" panose="020B0604020202020204" pitchFamily="34" charset="0"/>
              <a:buChar char="•"/>
            </a:pPr>
            <a:endParaRPr lang="en-GB" altLang="en-US" sz="1700" dirty="0"/>
          </a:p>
          <a:p>
            <a:pPr marL="342900" indent="-285750">
              <a:lnSpc>
                <a:spcPct val="90000"/>
              </a:lnSpc>
              <a:buFont typeface="Arial" panose="020B0604020202020204" pitchFamily="34" charset="0"/>
              <a:buChar char="•"/>
            </a:pPr>
            <a:r>
              <a:rPr lang="en-GB" altLang="en-US" sz="1700" dirty="0"/>
              <a:t>Unauthorised activity:</a:t>
            </a:r>
          </a:p>
          <a:p>
            <a:pPr marL="457200" lvl="2">
              <a:lnSpc>
                <a:spcPct val="90000"/>
              </a:lnSpc>
            </a:pPr>
            <a:r>
              <a:rPr lang="en-GB" altLang="en-US" sz="1700" dirty="0"/>
              <a:t>- Accessing information/ areas/ systems that are unauthorised to the individual, e.g. removing/ copying sensitive material, misuse of passwords, betraying a position of trust. </a:t>
            </a:r>
          </a:p>
          <a:p>
            <a:pPr>
              <a:spcAft>
                <a:spcPct val="20000"/>
              </a:spcAft>
            </a:pPr>
            <a:endParaRPr lang="en-GB" altLang="en-US" sz="2000" dirty="0"/>
          </a:p>
          <a:p>
            <a:endParaRPr lang="en-US" dirty="0"/>
          </a:p>
        </p:txBody>
      </p:sp>
      <p:sp>
        <p:nvSpPr>
          <p:cNvPr id="5" name="Title 4"/>
          <p:cNvSpPr>
            <a:spLocks noGrp="1"/>
          </p:cNvSpPr>
          <p:nvPr>
            <p:ph type="title"/>
          </p:nvPr>
        </p:nvSpPr>
        <p:spPr>
          <a:xfrm>
            <a:off x="604837" y="373901"/>
            <a:ext cx="7771115" cy="851229"/>
          </a:xfrm>
        </p:spPr>
        <p:txBody>
          <a:bodyPr/>
          <a:lstStyle/>
          <a:p>
            <a:r>
              <a:rPr lang="en-GB" sz="4000" dirty="0"/>
              <a:t>Other examples of potentially concerning behaviours</a:t>
            </a:r>
            <a:endParaRPr lang="en-US" sz="4000" dirty="0"/>
          </a:p>
        </p:txBody>
      </p:sp>
    </p:spTree>
    <p:extLst>
      <p:ext uri="{BB962C8B-B14F-4D97-AF65-F5344CB8AC3E}">
        <p14:creationId xmlns:p14="http://schemas.microsoft.com/office/powerpoint/2010/main" val="180721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4839" y="1432289"/>
            <a:ext cx="4347488" cy="4774301"/>
          </a:xfrm>
        </p:spPr>
        <p:txBody>
          <a:bodyPr>
            <a:normAutofit/>
          </a:bodyPr>
          <a:lstStyle/>
          <a:p>
            <a:pPr>
              <a:spcAft>
                <a:spcPct val="20000"/>
              </a:spcAft>
            </a:pPr>
            <a:endParaRPr lang="en-GB" altLang="en-US" sz="2000" dirty="0"/>
          </a:p>
          <a:p>
            <a:pPr>
              <a:spcAft>
                <a:spcPct val="20000"/>
              </a:spcAft>
            </a:pPr>
            <a:r>
              <a:rPr lang="en-GB" altLang="en-US" sz="2000" dirty="0"/>
              <a:t>Depending on:</a:t>
            </a:r>
          </a:p>
          <a:p>
            <a:pPr marL="342900" indent="-342900">
              <a:spcAft>
                <a:spcPct val="20000"/>
              </a:spcAft>
              <a:buFont typeface="Arial" panose="020B0604020202020204" pitchFamily="34" charset="0"/>
              <a:buChar char="•"/>
            </a:pPr>
            <a:r>
              <a:rPr lang="en-GB" altLang="en-US" sz="2000" dirty="0"/>
              <a:t>What you have seen; </a:t>
            </a:r>
          </a:p>
          <a:p>
            <a:pPr marL="342900" indent="-342900">
              <a:spcAft>
                <a:spcPct val="20000"/>
              </a:spcAft>
              <a:buFont typeface="Arial" panose="020B0604020202020204" pitchFamily="34" charset="0"/>
              <a:buChar char="•"/>
            </a:pPr>
            <a:r>
              <a:rPr lang="en-GB" altLang="en-US" sz="2000" dirty="0"/>
              <a:t>The urgency of the apparent problem;</a:t>
            </a:r>
          </a:p>
          <a:p>
            <a:pPr marL="342900" indent="-342900">
              <a:spcAft>
                <a:spcPct val="20000"/>
              </a:spcAft>
              <a:buFont typeface="Arial" panose="020B0604020202020204" pitchFamily="34" charset="0"/>
              <a:buChar char="•"/>
            </a:pPr>
            <a:r>
              <a:rPr lang="en-GB" altLang="en-US" sz="2000" dirty="0"/>
              <a:t>Your own preference…</a:t>
            </a:r>
          </a:p>
          <a:p>
            <a:pPr>
              <a:spcAft>
                <a:spcPct val="20000"/>
              </a:spcAft>
            </a:pPr>
            <a:endParaRPr lang="en-GB" altLang="en-US" sz="2000" dirty="0"/>
          </a:p>
          <a:p>
            <a:pPr>
              <a:spcAft>
                <a:spcPct val="20000"/>
              </a:spcAft>
            </a:pPr>
            <a:endParaRPr lang="en-GB" altLang="en-US" sz="2000" dirty="0"/>
          </a:p>
          <a:p>
            <a:pPr>
              <a:spcAft>
                <a:spcPct val="20000"/>
              </a:spcAft>
            </a:pPr>
            <a:endParaRPr lang="en-GB" altLang="en-US" sz="2000" dirty="0"/>
          </a:p>
          <a:p>
            <a:pPr>
              <a:spcAft>
                <a:spcPct val="20000"/>
              </a:spcAft>
            </a:pPr>
            <a:r>
              <a:rPr lang="en-GB" altLang="en-US" sz="2000" dirty="0"/>
              <a:t>You may want to make a report in a number of different ways.</a:t>
            </a:r>
          </a:p>
          <a:p>
            <a:endParaRPr lang="en-US" dirty="0"/>
          </a:p>
          <a:p>
            <a:endParaRPr lang="en-US" dirty="0"/>
          </a:p>
        </p:txBody>
      </p:sp>
      <p:sp>
        <p:nvSpPr>
          <p:cNvPr id="6" name="Title 5"/>
          <p:cNvSpPr>
            <a:spLocks noGrp="1"/>
          </p:cNvSpPr>
          <p:nvPr>
            <p:ph type="title"/>
          </p:nvPr>
        </p:nvSpPr>
        <p:spPr/>
        <p:txBody>
          <a:bodyPr/>
          <a:lstStyle/>
          <a:p>
            <a:r>
              <a:rPr lang="en-GB" altLang="en-US" sz="4400" dirty="0"/>
              <a:t>How to make a report</a:t>
            </a:r>
            <a:endParaRPr lang="en-US" sz="4400" dirty="0"/>
          </a:p>
        </p:txBody>
      </p:sp>
      <p:graphicFrame>
        <p:nvGraphicFramePr>
          <p:cNvPr id="8" name="Diagram 7"/>
          <p:cNvGraphicFramePr/>
          <p:nvPr>
            <p:extLst>
              <p:ext uri="{D42A27DB-BD31-4B8C-83A1-F6EECF244321}">
                <p14:modId xmlns:p14="http://schemas.microsoft.com/office/powerpoint/2010/main" val="932788489"/>
              </p:ext>
            </p:extLst>
          </p:nvPr>
        </p:nvGraphicFramePr>
        <p:xfrm>
          <a:off x="3201749" y="1498376"/>
          <a:ext cx="6553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6176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456" y="1843908"/>
            <a:ext cx="3805322" cy="4215951"/>
          </a:xfrm>
        </p:spPr>
        <p:txBody>
          <a:bodyPr>
            <a:normAutofit fontScale="85000" lnSpcReduction="10000"/>
          </a:bodyPr>
          <a:lstStyle/>
          <a:p>
            <a:pPr>
              <a:spcAft>
                <a:spcPct val="20000"/>
              </a:spcAft>
            </a:pPr>
            <a:r>
              <a:rPr lang="en-GB" altLang="en-US" dirty="0"/>
              <a:t>You may want to discuss with a colleague or approach the individual.  </a:t>
            </a:r>
          </a:p>
          <a:p>
            <a:pPr>
              <a:spcAft>
                <a:spcPct val="20000"/>
              </a:spcAft>
            </a:pPr>
            <a:endParaRPr lang="en-GB" altLang="en-US" dirty="0"/>
          </a:p>
          <a:p>
            <a:pPr>
              <a:spcAft>
                <a:spcPct val="20000"/>
              </a:spcAft>
            </a:pPr>
            <a:r>
              <a:rPr lang="en-GB" altLang="en-US" dirty="0"/>
              <a:t>Reports will be followed-up thoroughly. </a:t>
            </a:r>
          </a:p>
          <a:p>
            <a:pPr>
              <a:spcAft>
                <a:spcPct val="20000"/>
              </a:spcAft>
              <a:buFontTx/>
              <a:buChar char="-"/>
            </a:pPr>
            <a:endParaRPr lang="en-GB" altLang="en-US" sz="1400" dirty="0"/>
          </a:p>
          <a:p>
            <a:pPr>
              <a:spcAft>
                <a:spcPct val="20000"/>
              </a:spcAft>
            </a:pPr>
            <a:r>
              <a:rPr lang="en-GB" altLang="en-US" dirty="0"/>
              <a:t>You do not need to judge whether your concerns are right or wrong - that is our job. </a:t>
            </a:r>
          </a:p>
          <a:p>
            <a:endParaRPr lang="en-US" dirty="0"/>
          </a:p>
        </p:txBody>
      </p:sp>
      <p:sp>
        <p:nvSpPr>
          <p:cNvPr id="5" name="Title 4"/>
          <p:cNvSpPr>
            <a:spLocks noGrp="1"/>
          </p:cNvSpPr>
          <p:nvPr>
            <p:ph type="title"/>
          </p:nvPr>
        </p:nvSpPr>
        <p:spPr/>
        <p:txBody>
          <a:bodyPr/>
          <a:lstStyle/>
          <a:p>
            <a:r>
              <a:rPr lang="en-GB" altLang="en-US" sz="4400" dirty="0"/>
              <a:t>When to intervene/ report</a:t>
            </a:r>
            <a:endParaRPr lang="en-US" sz="4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6478" y="2498953"/>
            <a:ext cx="4815698" cy="3017405"/>
          </a:xfrm>
          <a:prstGeom prst="rect">
            <a:avLst/>
          </a:prstGeom>
        </p:spPr>
      </p:pic>
    </p:spTree>
    <p:extLst>
      <p:ext uri="{BB962C8B-B14F-4D97-AF65-F5344CB8AC3E}">
        <p14:creationId xmlns:p14="http://schemas.microsoft.com/office/powerpoint/2010/main" val="1395663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8" y="1675051"/>
            <a:ext cx="7722733" cy="4349799"/>
          </a:xfrm>
        </p:spPr>
        <p:txBody>
          <a:bodyPr>
            <a:normAutofit/>
          </a:bodyPr>
          <a:lstStyle/>
          <a:p>
            <a:pPr>
              <a:spcAft>
                <a:spcPct val="20000"/>
              </a:spcAft>
            </a:pPr>
            <a:r>
              <a:rPr lang="en-GB" altLang="en-US" sz="2000" dirty="0"/>
              <a:t>Meet the helpline team…</a:t>
            </a:r>
            <a:endParaRPr lang="en-GB" altLang="en-US" sz="2000" kern="0" dirty="0"/>
          </a:p>
          <a:p>
            <a:pPr>
              <a:spcAft>
                <a:spcPct val="20000"/>
              </a:spcAft>
            </a:pPr>
            <a:endParaRPr lang="en-GB" altLang="en-US" sz="2000" dirty="0"/>
          </a:p>
          <a:p>
            <a:endParaRPr lang="en-US" dirty="0"/>
          </a:p>
        </p:txBody>
      </p:sp>
      <p:sp>
        <p:nvSpPr>
          <p:cNvPr id="5" name="Title 4"/>
          <p:cNvSpPr>
            <a:spLocks noGrp="1"/>
          </p:cNvSpPr>
          <p:nvPr>
            <p:ph type="title"/>
          </p:nvPr>
        </p:nvSpPr>
        <p:spPr>
          <a:xfrm>
            <a:off x="604837" y="373901"/>
            <a:ext cx="7771115" cy="851229"/>
          </a:xfrm>
        </p:spPr>
        <p:txBody>
          <a:bodyPr/>
          <a:lstStyle/>
          <a:p>
            <a:r>
              <a:rPr lang="en-GB" sz="4000" dirty="0"/>
              <a:t>The confidential helpline</a:t>
            </a:r>
            <a:endParaRPr lang="en-US" sz="4000" dirty="0"/>
          </a:p>
        </p:txBody>
      </p:sp>
      <p:sp>
        <p:nvSpPr>
          <p:cNvPr id="7" name="TextBox 6"/>
          <p:cNvSpPr txBox="1"/>
          <p:nvPr/>
        </p:nvSpPr>
        <p:spPr>
          <a:xfrm>
            <a:off x="5963155" y="2806587"/>
            <a:ext cx="2541573" cy="2862322"/>
          </a:xfrm>
          <a:prstGeom prst="rect">
            <a:avLst/>
          </a:prstGeom>
          <a:noFill/>
          <a:ln>
            <a:solidFill>
              <a:schemeClr val="tx1"/>
            </a:solidFill>
          </a:ln>
        </p:spPr>
        <p:txBody>
          <a:bodyPr wrap="square" rtlCol="0">
            <a:spAutoFit/>
          </a:bodyPr>
          <a:lstStyle/>
          <a:p>
            <a:r>
              <a:rPr lang="en-GB" i="1" dirty="0">
                <a:solidFill>
                  <a:srgbClr val="FF0000"/>
                </a:solidFill>
              </a:rPr>
              <a:t>Insert picture of relevant staff or department</a:t>
            </a:r>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1656843" y="2878067"/>
            <a:ext cx="2541573" cy="2585323"/>
          </a:xfrm>
          <a:prstGeom prst="rect">
            <a:avLst/>
          </a:prstGeom>
          <a:noFill/>
          <a:ln>
            <a:solidFill>
              <a:schemeClr val="tx1"/>
            </a:solidFill>
          </a:ln>
        </p:spPr>
        <p:txBody>
          <a:bodyPr wrap="square" rtlCol="0">
            <a:spAutoFit/>
          </a:bodyPr>
          <a:lstStyle/>
          <a:p>
            <a:r>
              <a:rPr lang="en-GB" i="1" dirty="0">
                <a:solidFill>
                  <a:srgbClr val="FF0000"/>
                </a:solidFill>
              </a:rPr>
              <a:t>Insert details of who to contact and how</a:t>
            </a:r>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663927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ltLang="en-US" sz="4000" dirty="0"/>
              <a:t>Features of the reporting system</a:t>
            </a:r>
            <a:endParaRPr lang="en-US" sz="4000" dirty="0"/>
          </a:p>
        </p:txBody>
      </p:sp>
      <p:sp>
        <p:nvSpPr>
          <p:cNvPr id="8" name="Rectangle 48"/>
          <p:cNvSpPr>
            <a:spLocks noChangeArrowheads="1"/>
          </p:cNvSpPr>
          <p:nvPr/>
        </p:nvSpPr>
        <p:spPr bwMode="auto">
          <a:xfrm>
            <a:off x="914400" y="4314078"/>
            <a:ext cx="2524714" cy="929562"/>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2400">
                <a:solidFill>
                  <a:srgbClr val="5F5F5F"/>
                </a:solidFill>
                <a:latin typeface="Verdana" pitchFamily="34" charset="0"/>
                <a:cs typeface="Arial" charset="0"/>
              </a:defRPr>
            </a:lvl1pPr>
            <a:lvl2pPr marL="742950" indent="-285750" eaLnBrk="0" hangingPunct="0">
              <a:spcBef>
                <a:spcPct val="20000"/>
              </a:spcBef>
              <a:buChar char="–"/>
              <a:defRPr sz="2800">
                <a:solidFill>
                  <a:srgbClr val="5F5F5F"/>
                </a:solidFill>
                <a:latin typeface="Verdana" pitchFamily="34" charset="0"/>
                <a:cs typeface="Arial" charset="0"/>
              </a:defRPr>
            </a:lvl2pPr>
            <a:lvl3pPr marL="1143000" indent="-228600" eaLnBrk="0" hangingPunct="0">
              <a:spcBef>
                <a:spcPct val="20000"/>
              </a:spcBef>
              <a:buChar char="•"/>
              <a:defRPr sz="2400">
                <a:solidFill>
                  <a:srgbClr val="5F5F5F"/>
                </a:solidFill>
                <a:latin typeface="Verdana" pitchFamily="34" charset="0"/>
                <a:cs typeface="Arial" charset="0"/>
              </a:defRPr>
            </a:lvl3pPr>
            <a:lvl4pPr marL="1600200" indent="-228600" eaLnBrk="0" hangingPunct="0">
              <a:spcBef>
                <a:spcPct val="20000"/>
              </a:spcBef>
              <a:buChar char="–"/>
              <a:defRPr sz="2000">
                <a:solidFill>
                  <a:srgbClr val="5F5F5F"/>
                </a:solidFill>
                <a:latin typeface="Verdana" pitchFamily="34" charset="0"/>
                <a:cs typeface="Arial" charset="0"/>
              </a:defRPr>
            </a:lvl4pPr>
            <a:lvl5pPr marL="2057400" indent="-228600" eaLnBrk="0" hangingPunct="0">
              <a:spcBef>
                <a:spcPct val="20000"/>
              </a:spcBef>
              <a:buChar char="»"/>
              <a:defRPr sz="2000">
                <a:solidFill>
                  <a:srgbClr val="5F5F5F"/>
                </a:solidFill>
                <a:latin typeface="Verdana" pitchFamily="34" charset="0"/>
                <a:cs typeface="Arial" charset="0"/>
              </a:defRPr>
            </a:lvl5pPr>
            <a:lvl6pPr marL="2514600" indent="-228600" eaLnBrk="0" fontAlgn="base" hangingPunct="0">
              <a:spcBef>
                <a:spcPct val="20000"/>
              </a:spcBef>
              <a:spcAft>
                <a:spcPct val="0"/>
              </a:spcAft>
              <a:buChar char="»"/>
              <a:defRPr sz="2000">
                <a:solidFill>
                  <a:srgbClr val="5F5F5F"/>
                </a:solidFill>
                <a:latin typeface="Verdana" pitchFamily="34" charset="0"/>
                <a:cs typeface="Arial" charset="0"/>
              </a:defRPr>
            </a:lvl6pPr>
            <a:lvl7pPr marL="2971800" indent="-228600" eaLnBrk="0" fontAlgn="base" hangingPunct="0">
              <a:spcBef>
                <a:spcPct val="20000"/>
              </a:spcBef>
              <a:spcAft>
                <a:spcPct val="0"/>
              </a:spcAft>
              <a:buChar char="»"/>
              <a:defRPr sz="2000">
                <a:solidFill>
                  <a:srgbClr val="5F5F5F"/>
                </a:solidFill>
                <a:latin typeface="Verdana" pitchFamily="34" charset="0"/>
                <a:cs typeface="Arial" charset="0"/>
              </a:defRPr>
            </a:lvl7pPr>
            <a:lvl8pPr marL="3429000" indent="-228600" eaLnBrk="0" fontAlgn="base" hangingPunct="0">
              <a:spcBef>
                <a:spcPct val="20000"/>
              </a:spcBef>
              <a:spcAft>
                <a:spcPct val="0"/>
              </a:spcAft>
              <a:buChar char="»"/>
              <a:defRPr sz="2000">
                <a:solidFill>
                  <a:srgbClr val="5F5F5F"/>
                </a:solidFill>
                <a:latin typeface="Verdana" pitchFamily="34" charset="0"/>
                <a:cs typeface="Arial" charset="0"/>
              </a:defRPr>
            </a:lvl8pPr>
            <a:lvl9pPr marL="3886200" indent="-228600" eaLnBrk="0" fontAlgn="base" hangingPunct="0">
              <a:spcBef>
                <a:spcPct val="20000"/>
              </a:spcBef>
              <a:spcAft>
                <a:spcPct val="0"/>
              </a:spcAft>
              <a:buChar char="»"/>
              <a:defRPr sz="2000">
                <a:solidFill>
                  <a:srgbClr val="5F5F5F"/>
                </a:solidFill>
                <a:latin typeface="Verdana" pitchFamily="34" charset="0"/>
                <a:cs typeface="Arial" charset="0"/>
              </a:defRPr>
            </a:lvl9pPr>
          </a:lstStyle>
          <a:p>
            <a:pPr algn="ctr" eaLnBrk="1" hangingPunct="1">
              <a:spcBef>
                <a:spcPct val="0"/>
              </a:spcBef>
              <a:buFontTx/>
              <a:buNone/>
            </a:pPr>
            <a:r>
              <a:rPr lang="en-GB" altLang="en-US" b="1" dirty="0">
                <a:solidFill>
                  <a:srgbClr val="000000"/>
                </a:solidFill>
                <a:latin typeface="Arial" charset="0"/>
              </a:rPr>
              <a:t>Follow-up</a:t>
            </a:r>
          </a:p>
          <a:p>
            <a:pPr algn="ctr" eaLnBrk="1" hangingPunct="1">
              <a:spcBef>
                <a:spcPct val="0"/>
              </a:spcBef>
              <a:buFontTx/>
              <a:buNone/>
            </a:pPr>
            <a:r>
              <a:rPr lang="en-GB" altLang="en-US" sz="2000" dirty="0">
                <a:solidFill>
                  <a:srgbClr val="000000"/>
                </a:solidFill>
                <a:latin typeface="Arial" charset="0"/>
              </a:rPr>
              <a:t>- Considered action</a:t>
            </a:r>
            <a:endParaRPr lang="en-GB" altLang="en-US" sz="2000" dirty="0">
              <a:solidFill>
                <a:schemeClr val="tx1"/>
              </a:solidFill>
              <a:latin typeface="Arial" charset="0"/>
            </a:endParaRPr>
          </a:p>
        </p:txBody>
      </p:sp>
      <p:sp>
        <p:nvSpPr>
          <p:cNvPr id="9" name="Rectangle 47"/>
          <p:cNvSpPr>
            <a:spLocks noChangeArrowheads="1"/>
          </p:cNvSpPr>
          <p:nvPr/>
        </p:nvSpPr>
        <p:spPr bwMode="auto">
          <a:xfrm>
            <a:off x="914399" y="3200912"/>
            <a:ext cx="2524715" cy="974578"/>
          </a:xfrm>
          <a:prstGeom prst="rect">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400">
                <a:solidFill>
                  <a:srgbClr val="5F5F5F"/>
                </a:solidFill>
                <a:latin typeface="Verdana" pitchFamily="34" charset="0"/>
                <a:cs typeface="Arial" charset="0"/>
              </a:defRPr>
            </a:lvl1pPr>
            <a:lvl2pPr marL="742950" indent="-285750" eaLnBrk="0" hangingPunct="0">
              <a:spcBef>
                <a:spcPct val="20000"/>
              </a:spcBef>
              <a:buChar char="–"/>
              <a:defRPr sz="2800">
                <a:solidFill>
                  <a:srgbClr val="5F5F5F"/>
                </a:solidFill>
                <a:latin typeface="Verdana" pitchFamily="34" charset="0"/>
                <a:cs typeface="Arial" charset="0"/>
              </a:defRPr>
            </a:lvl2pPr>
            <a:lvl3pPr marL="1143000" indent="-228600" eaLnBrk="0" hangingPunct="0">
              <a:spcBef>
                <a:spcPct val="20000"/>
              </a:spcBef>
              <a:buChar char="•"/>
              <a:defRPr sz="2400">
                <a:solidFill>
                  <a:srgbClr val="5F5F5F"/>
                </a:solidFill>
                <a:latin typeface="Verdana" pitchFamily="34" charset="0"/>
                <a:cs typeface="Arial" charset="0"/>
              </a:defRPr>
            </a:lvl3pPr>
            <a:lvl4pPr marL="1600200" indent="-228600" eaLnBrk="0" hangingPunct="0">
              <a:spcBef>
                <a:spcPct val="20000"/>
              </a:spcBef>
              <a:buChar char="–"/>
              <a:defRPr sz="2000">
                <a:solidFill>
                  <a:srgbClr val="5F5F5F"/>
                </a:solidFill>
                <a:latin typeface="Verdana" pitchFamily="34" charset="0"/>
                <a:cs typeface="Arial" charset="0"/>
              </a:defRPr>
            </a:lvl4pPr>
            <a:lvl5pPr marL="2057400" indent="-228600" eaLnBrk="0" hangingPunct="0">
              <a:spcBef>
                <a:spcPct val="20000"/>
              </a:spcBef>
              <a:buChar char="»"/>
              <a:defRPr sz="2000">
                <a:solidFill>
                  <a:srgbClr val="5F5F5F"/>
                </a:solidFill>
                <a:latin typeface="Verdana" pitchFamily="34" charset="0"/>
                <a:cs typeface="Arial" charset="0"/>
              </a:defRPr>
            </a:lvl5pPr>
            <a:lvl6pPr marL="2514600" indent="-228600" eaLnBrk="0" fontAlgn="base" hangingPunct="0">
              <a:spcBef>
                <a:spcPct val="20000"/>
              </a:spcBef>
              <a:spcAft>
                <a:spcPct val="0"/>
              </a:spcAft>
              <a:buChar char="»"/>
              <a:defRPr sz="2000">
                <a:solidFill>
                  <a:srgbClr val="5F5F5F"/>
                </a:solidFill>
                <a:latin typeface="Verdana" pitchFamily="34" charset="0"/>
                <a:cs typeface="Arial" charset="0"/>
              </a:defRPr>
            </a:lvl6pPr>
            <a:lvl7pPr marL="2971800" indent="-228600" eaLnBrk="0" fontAlgn="base" hangingPunct="0">
              <a:spcBef>
                <a:spcPct val="20000"/>
              </a:spcBef>
              <a:spcAft>
                <a:spcPct val="0"/>
              </a:spcAft>
              <a:buChar char="»"/>
              <a:defRPr sz="2000">
                <a:solidFill>
                  <a:srgbClr val="5F5F5F"/>
                </a:solidFill>
                <a:latin typeface="Verdana" pitchFamily="34" charset="0"/>
                <a:cs typeface="Arial" charset="0"/>
              </a:defRPr>
            </a:lvl7pPr>
            <a:lvl8pPr marL="3429000" indent="-228600" eaLnBrk="0" fontAlgn="base" hangingPunct="0">
              <a:spcBef>
                <a:spcPct val="20000"/>
              </a:spcBef>
              <a:spcAft>
                <a:spcPct val="0"/>
              </a:spcAft>
              <a:buChar char="»"/>
              <a:defRPr sz="2000">
                <a:solidFill>
                  <a:srgbClr val="5F5F5F"/>
                </a:solidFill>
                <a:latin typeface="Verdana" pitchFamily="34" charset="0"/>
                <a:cs typeface="Arial" charset="0"/>
              </a:defRPr>
            </a:lvl8pPr>
            <a:lvl9pPr marL="3886200" indent="-228600" eaLnBrk="0" fontAlgn="base" hangingPunct="0">
              <a:spcBef>
                <a:spcPct val="20000"/>
              </a:spcBef>
              <a:spcAft>
                <a:spcPct val="0"/>
              </a:spcAft>
              <a:buChar char="»"/>
              <a:defRPr sz="2000">
                <a:solidFill>
                  <a:srgbClr val="5F5F5F"/>
                </a:solidFill>
                <a:latin typeface="Verdana" pitchFamily="34" charset="0"/>
                <a:cs typeface="Arial" charset="0"/>
              </a:defRPr>
            </a:lvl9pPr>
          </a:lstStyle>
          <a:p>
            <a:pPr algn="ctr" eaLnBrk="1" hangingPunct="1">
              <a:spcBef>
                <a:spcPct val="0"/>
              </a:spcBef>
              <a:buFontTx/>
              <a:buNone/>
            </a:pPr>
            <a:r>
              <a:rPr lang="en-GB" altLang="en-US" b="1" dirty="0">
                <a:solidFill>
                  <a:srgbClr val="000000"/>
                </a:solidFill>
                <a:latin typeface="Arial" charset="0"/>
              </a:rPr>
              <a:t>Confidential</a:t>
            </a:r>
          </a:p>
          <a:p>
            <a:pPr algn="ctr" eaLnBrk="1" hangingPunct="1">
              <a:spcBef>
                <a:spcPct val="0"/>
              </a:spcBef>
              <a:buFontTx/>
              <a:buNone/>
            </a:pPr>
            <a:r>
              <a:rPr lang="en-GB" altLang="en-US" sz="2000" dirty="0">
                <a:solidFill>
                  <a:srgbClr val="000000"/>
                </a:solidFill>
                <a:latin typeface="Arial" charset="0"/>
              </a:rPr>
              <a:t>- Protection from harm</a:t>
            </a:r>
            <a:endParaRPr lang="en-GB" altLang="en-US" sz="2000" dirty="0">
              <a:solidFill>
                <a:schemeClr val="tx1"/>
              </a:solidFill>
              <a:latin typeface="Arial" charset="0"/>
            </a:endParaRPr>
          </a:p>
        </p:txBody>
      </p:sp>
      <p:sp>
        <p:nvSpPr>
          <p:cNvPr id="10" name="Rectangle 49"/>
          <p:cNvSpPr>
            <a:spLocks noChangeArrowheads="1"/>
          </p:cNvSpPr>
          <p:nvPr/>
        </p:nvSpPr>
        <p:spPr bwMode="auto">
          <a:xfrm>
            <a:off x="914400" y="5427244"/>
            <a:ext cx="2524714" cy="957372"/>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2400">
                <a:solidFill>
                  <a:srgbClr val="5F5F5F"/>
                </a:solidFill>
                <a:latin typeface="Verdana" pitchFamily="34" charset="0"/>
                <a:cs typeface="Arial" charset="0"/>
              </a:defRPr>
            </a:lvl1pPr>
            <a:lvl2pPr marL="742950" indent="-285750" eaLnBrk="0" hangingPunct="0">
              <a:spcBef>
                <a:spcPct val="20000"/>
              </a:spcBef>
              <a:buChar char="–"/>
              <a:defRPr sz="2800">
                <a:solidFill>
                  <a:srgbClr val="5F5F5F"/>
                </a:solidFill>
                <a:latin typeface="Verdana" pitchFamily="34" charset="0"/>
                <a:cs typeface="Arial" charset="0"/>
              </a:defRPr>
            </a:lvl2pPr>
            <a:lvl3pPr marL="1143000" indent="-228600" eaLnBrk="0" hangingPunct="0">
              <a:spcBef>
                <a:spcPct val="20000"/>
              </a:spcBef>
              <a:buChar char="•"/>
              <a:defRPr sz="2400">
                <a:solidFill>
                  <a:srgbClr val="5F5F5F"/>
                </a:solidFill>
                <a:latin typeface="Verdana" pitchFamily="34" charset="0"/>
                <a:cs typeface="Arial" charset="0"/>
              </a:defRPr>
            </a:lvl3pPr>
            <a:lvl4pPr marL="1600200" indent="-228600" eaLnBrk="0" hangingPunct="0">
              <a:spcBef>
                <a:spcPct val="20000"/>
              </a:spcBef>
              <a:buChar char="–"/>
              <a:defRPr sz="2000">
                <a:solidFill>
                  <a:srgbClr val="5F5F5F"/>
                </a:solidFill>
                <a:latin typeface="Verdana" pitchFamily="34" charset="0"/>
                <a:cs typeface="Arial" charset="0"/>
              </a:defRPr>
            </a:lvl4pPr>
            <a:lvl5pPr marL="2057400" indent="-228600" eaLnBrk="0" hangingPunct="0">
              <a:spcBef>
                <a:spcPct val="20000"/>
              </a:spcBef>
              <a:buChar char="»"/>
              <a:defRPr sz="2000">
                <a:solidFill>
                  <a:srgbClr val="5F5F5F"/>
                </a:solidFill>
                <a:latin typeface="Verdana" pitchFamily="34" charset="0"/>
                <a:cs typeface="Arial" charset="0"/>
              </a:defRPr>
            </a:lvl5pPr>
            <a:lvl6pPr marL="2514600" indent="-228600" eaLnBrk="0" fontAlgn="base" hangingPunct="0">
              <a:spcBef>
                <a:spcPct val="20000"/>
              </a:spcBef>
              <a:spcAft>
                <a:spcPct val="0"/>
              </a:spcAft>
              <a:buChar char="»"/>
              <a:defRPr sz="2000">
                <a:solidFill>
                  <a:srgbClr val="5F5F5F"/>
                </a:solidFill>
                <a:latin typeface="Verdana" pitchFamily="34" charset="0"/>
                <a:cs typeface="Arial" charset="0"/>
              </a:defRPr>
            </a:lvl6pPr>
            <a:lvl7pPr marL="2971800" indent="-228600" eaLnBrk="0" fontAlgn="base" hangingPunct="0">
              <a:spcBef>
                <a:spcPct val="20000"/>
              </a:spcBef>
              <a:spcAft>
                <a:spcPct val="0"/>
              </a:spcAft>
              <a:buChar char="»"/>
              <a:defRPr sz="2000">
                <a:solidFill>
                  <a:srgbClr val="5F5F5F"/>
                </a:solidFill>
                <a:latin typeface="Verdana" pitchFamily="34" charset="0"/>
                <a:cs typeface="Arial" charset="0"/>
              </a:defRPr>
            </a:lvl7pPr>
            <a:lvl8pPr marL="3429000" indent="-228600" eaLnBrk="0" fontAlgn="base" hangingPunct="0">
              <a:spcBef>
                <a:spcPct val="20000"/>
              </a:spcBef>
              <a:spcAft>
                <a:spcPct val="0"/>
              </a:spcAft>
              <a:buChar char="»"/>
              <a:defRPr sz="2000">
                <a:solidFill>
                  <a:srgbClr val="5F5F5F"/>
                </a:solidFill>
                <a:latin typeface="Verdana" pitchFamily="34" charset="0"/>
                <a:cs typeface="Arial" charset="0"/>
              </a:defRPr>
            </a:lvl8pPr>
            <a:lvl9pPr marL="3886200" indent="-228600" eaLnBrk="0" fontAlgn="base" hangingPunct="0">
              <a:spcBef>
                <a:spcPct val="20000"/>
              </a:spcBef>
              <a:spcAft>
                <a:spcPct val="0"/>
              </a:spcAft>
              <a:buChar char="»"/>
              <a:defRPr sz="2000">
                <a:solidFill>
                  <a:srgbClr val="5F5F5F"/>
                </a:solidFill>
                <a:latin typeface="Verdana" pitchFamily="34" charset="0"/>
                <a:cs typeface="Arial" charset="0"/>
              </a:defRPr>
            </a:lvl9pPr>
          </a:lstStyle>
          <a:p>
            <a:pPr algn="ctr" eaLnBrk="1" hangingPunct="1">
              <a:spcBef>
                <a:spcPct val="0"/>
              </a:spcBef>
              <a:buFontTx/>
              <a:buNone/>
            </a:pPr>
            <a:r>
              <a:rPr lang="en-GB" altLang="en-US" b="1" dirty="0">
                <a:solidFill>
                  <a:srgbClr val="000000"/>
                </a:solidFill>
                <a:latin typeface="Arial" charset="0"/>
              </a:rPr>
              <a:t>Feedback</a:t>
            </a:r>
          </a:p>
          <a:p>
            <a:pPr algn="ctr" eaLnBrk="1" hangingPunct="1">
              <a:spcBef>
                <a:spcPct val="0"/>
              </a:spcBef>
              <a:buFontTx/>
              <a:buNone/>
            </a:pPr>
            <a:r>
              <a:rPr lang="en-GB" altLang="en-US" sz="2000" dirty="0">
                <a:solidFill>
                  <a:srgbClr val="000000"/>
                </a:solidFill>
                <a:latin typeface="Arial" charset="0"/>
              </a:rPr>
              <a:t>- Assurance of action </a:t>
            </a:r>
            <a:endParaRPr lang="en-GB" altLang="en-US" sz="2000" dirty="0">
              <a:solidFill>
                <a:schemeClr val="tx1"/>
              </a:solidFill>
              <a:latin typeface="Arial" charset="0"/>
            </a:endParaRPr>
          </a:p>
        </p:txBody>
      </p:sp>
      <p:sp>
        <p:nvSpPr>
          <p:cNvPr id="11" name="Rectangle 54"/>
          <p:cNvSpPr>
            <a:spLocks noChangeArrowheads="1"/>
          </p:cNvSpPr>
          <p:nvPr/>
        </p:nvSpPr>
        <p:spPr bwMode="auto">
          <a:xfrm>
            <a:off x="914399" y="2087745"/>
            <a:ext cx="2524715" cy="946767"/>
          </a:xfrm>
          <a:prstGeom prst="rect">
            <a:avLst/>
          </a:prstGeom>
          <a:solidFill>
            <a:srgbClr val="FF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2400">
                <a:solidFill>
                  <a:srgbClr val="5F5F5F"/>
                </a:solidFill>
                <a:latin typeface="Verdana" pitchFamily="34" charset="0"/>
                <a:cs typeface="Arial" charset="0"/>
              </a:defRPr>
            </a:lvl1pPr>
            <a:lvl2pPr marL="742950" indent="-285750" eaLnBrk="0" hangingPunct="0">
              <a:spcBef>
                <a:spcPct val="20000"/>
              </a:spcBef>
              <a:buChar char="–"/>
              <a:defRPr sz="2800">
                <a:solidFill>
                  <a:srgbClr val="5F5F5F"/>
                </a:solidFill>
                <a:latin typeface="Verdana" pitchFamily="34" charset="0"/>
                <a:cs typeface="Arial" charset="0"/>
              </a:defRPr>
            </a:lvl2pPr>
            <a:lvl3pPr marL="1143000" indent="-228600" eaLnBrk="0" hangingPunct="0">
              <a:spcBef>
                <a:spcPct val="20000"/>
              </a:spcBef>
              <a:buChar char="•"/>
              <a:defRPr sz="2400">
                <a:solidFill>
                  <a:srgbClr val="5F5F5F"/>
                </a:solidFill>
                <a:latin typeface="Verdana" pitchFamily="34" charset="0"/>
                <a:cs typeface="Arial" charset="0"/>
              </a:defRPr>
            </a:lvl3pPr>
            <a:lvl4pPr marL="1600200" indent="-228600" eaLnBrk="0" hangingPunct="0">
              <a:spcBef>
                <a:spcPct val="20000"/>
              </a:spcBef>
              <a:buChar char="–"/>
              <a:defRPr sz="2000">
                <a:solidFill>
                  <a:srgbClr val="5F5F5F"/>
                </a:solidFill>
                <a:latin typeface="Verdana" pitchFamily="34" charset="0"/>
                <a:cs typeface="Arial" charset="0"/>
              </a:defRPr>
            </a:lvl4pPr>
            <a:lvl5pPr marL="2057400" indent="-228600" eaLnBrk="0" hangingPunct="0">
              <a:spcBef>
                <a:spcPct val="20000"/>
              </a:spcBef>
              <a:buChar char="»"/>
              <a:defRPr sz="2000">
                <a:solidFill>
                  <a:srgbClr val="5F5F5F"/>
                </a:solidFill>
                <a:latin typeface="Verdana" pitchFamily="34" charset="0"/>
                <a:cs typeface="Arial" charset="0"/>
              </a:defRPr>
            </a:lvl5pPr>
            <a:lvl6pPr marL="2514600" indent="-228600" eaLnBrk="0" fontAlgn="base" hangingPunct="0">
              <a:spcBef>
                <a:spcPct val="20000"/>
              </a:spcBef>
              <a:spcAft>
                <a:spcPct val="0"/>
              </a:spcAft>
              <a:buChar char="»"/>
              <a:defRPr sz="2000">
                <a:solidFill>
                  <a:srgbClr val="5F5F5F"/>
                </a:solidFill>
                <a:latin typeface="Verdana" pitchFamily="34" charset="0"/>
                <a:cs typeface="Arial" charset="0"/>
              </a:defRPr>
            </a:lvl6pPr>
            <a:lvl7pPr marL="2971800" indent="-228600" eaLnBrk="0" fontAlgn="base" hangingPunct="0">
              <a:spcBef>
                <a:spcPct val="20000"/>
              </a:spcBef>
              <a:spcAft>
                <a:spcPct val="0"/>
              </a:spcAft>
              <a:buChar char="»"/>
              <a:defRPr sz="2000">
                <a:solidFill>
                  <a:srgbClr val="5F5F5F"/>
                </a:solidFill>
                <a:latin typeface="Verdana" pitchFamily="34" charset="0"/>
                <a:cs typeface="Arial" charset="0"/>
              </a:defRPr>
            </a:lvl7pPr>
            <a:lvl8pPr marL="3429000" indent="-228600" eaLnBrk="0" fontAlgn="base" hangingPunct="0">
              <a:spcBef>
                <a:spcPct val="20000"/>
              </a:spcBef>
              <a:spcAft>
                <a:spcPct val="0"/>
              </a:spcAft>
              <a:buChar char="»"/>
              <a:defRPr sz="2000">
                <a:solidFill>
                  <a:srgbClr val="5F5F5F"/>
                </a:solidFill>
                <a:latin typeface="Verdana" pitchFamily="34" charset="0"/>
                <a:cs typeface="Arial" charset="0"/>
              </a:defRPr>
            </a:lvl8pPr>
            <a:lvl9pPr marL="3886200" indent="-228600" eaLnBrk="0" fontAlgn="base" hangingPunct="0">
              <a:spcBef>
                <a:spcPct val="20000"/>
              </a:spcBef>
              <a:spcAft>
                <a:spcPct val="0"/>
              </a:spcAft>
              <a:buChar char="»"/>
              <a:defRPr sz="2000">
                <a:solidFill>
                  <a:srgbClr val="5F5F5F"/>
                </a:solidFill>
                <a:latin typeface="Verdana" pitchFamily="34" charset="0"/>
                <a:cs typeface="Arial" charset="0"/>
              </a:defRPr>
            </a:lvl9pPr>
          </a:lstStyle>
          <a:p>
            <a:pPr algn="ctr" eaLnBrk="1" hangingPunct="1">
              <a:spcBef>
                <a:spcPct val="0"/>
              </a:spcBef>
              <a:buFontTx/>
              <a:buNone/>
            </a:pPr>
            <a:r>
              <a:rPr lang="en-GB" altLang="en-US" b="1" dirty="0">
                <a:solidFill>
                  <a:srgbClr val="000000"/>
                </a:solidFill>
                <a:latin typeface="Arial" charset="0"/>
              </a:rPr>
              <a:t>Soundboard</a:t>
            </a:r>
          </a:p>
          <a:p>
            <a:pPr algn="ctr" eaLnBrk="1" hangingPunct="1">
              <a:spcBef>
                <a:spcPct val="0"/>
              </a:spcBef>
              <a:buFontTx/>
              <a:buNone/>
            </a:pPr>
            <a:r>
              <a:rPr lang="en-GB" altLang="en-US" sz="2000" dirty="0">
                <a:solidFill>
                  <a:srgbClr val="000000"/>
                </a:solidFill>
                <a:latin typeface="Arial" charset="0"/>
              </a:rPr>
              <a:t>- Help &amp; guidance</a:t>
            </a:r>
            <a:endParaRPr lang="en-GB" altLang="en-US" sz="2000" dirty="0">
              <a:solidFill>
                <a:schemeClr val="tx1"/>
              </a:solidFill>
              <a:latin typeface="Arial" charset="0"/>
            </a:endParaRPr>
          </a:p>
        </p:txBody>
      </p:sp>
      <p:sp>
        <p:nvSpPr>
          <p:cNvPr id="13" name="Rectangle 12"/>
          <p:cNvSpPr/>
          <p:nvPr/>
        </p:nvSpPr>
        <p:spPr>
          <a:xfrm>
            <a:off x="3645462" y="2087745"/>
            <a:ext cx="4572000" cy="4247317"/>
          </a:xfrm>
          <a:prstGeom prst="rect">
            <a:avLst/>
          </a:prstGeom>
        </p:spPr>
        <p:txBody>
          <a:bodyPr>
            <a:spAutoFit/>
          </a:bodyPr>
          <a:lstStyle/>
          <a:p>
            <a:pPr marL="285750" indent="-285750">
              <a:spcBef>
                <a:spcPct val="0"/>
              </a:spcBef>
              <a:buFont typeface="Arial" panose="020B0604020202020204" pitchFamily="34" charset="0"/>
              <a:buChar char="•"/>
            </a:pPr>
            <a:r>
              <a:rPr lang="en-GB" altLang="en-US" b="1" dirty="0"/>
              <a:t>Discussion of a way forward.</a:t>
            </a:r>
          </a:p>
          <a:p>
            <a:pPr marL="285750" indent="-285750">
              <a:spcBef>
                <a:spcPct val="0"/>
              </a:spcBef>
              <a:buFont typeface="Arial" panose="020B0604020202020204" pitchFamily="34" charset="0"/>
              <a:buChar char="•"/>
            </a:pPr>
            <a:r>
              <a:rPr lang="en-GB" altLang="en-US" b="1" dirty="0"/>
              <a:t>Joint consideration of whether an official report is necessary.</a:t>
            </a:r>
          </a:p>
          <a:p>
            <a:pPr marL="285750" indent="-285750">
              <a:spcBef>
                <a:spcPct val="0"/>
              </a:spcBef>
              <a:buFont typeface="Arial" panose="020B0604020202020204" pitchFamily="34" charset="0"/>
              <a:buChar char="•"/>
            </a:pPr>
            <a:endParaRPr lang="en-GB" altLang="en-US" b="1" dirty="0"/>
          </a:p>
          <a:p>
            <a:pPr marL="285750" indent="-285750">
              <a:spcBef>
                <a:spcPct val="0"/>
              </a:spcBef>
              <a:buFont typeface="Arial" panose="020B0604020202020204" pitchFamily="34" charset="0"/>
              <a:buChar char="•"/>
            </a:pPr>
            <a:r>
              <a:rPr lang="en-GB" altLang="en-US" b="1" dirty="0"/>
              <a:t>Complete confidentiality assured, during both your discussions and any follow up.</a:t>
            </a:r>
          </a:p>
          <a:p>
            <a:pPr marL="285750" indent="-285750">
              <a:spcBef>
                <a:spcPct val="0"/>
              </a:spcBef>
              <a:buFont typeface="Arial" panose="020B0604020202020204" pitchFamily="34" charset="0"/>
              <a:buChar char="•"/>
            </a:pPr>
            <a:endParaRPr lang="en-GB" altLang="en-US" b="1" dirty="0"/>
          </a:p>
          <a:p>
            <a:pPr marL="285750" indent="-285750">
              <a:spcBef>
                <a:spcPct val="0"/>
              </a:spcBef>
              <a:buFont typeface="Arial" panose="020B0604020202020204" pitchFamily="34" charset="0"/>
              <a:buChar char="•"/>
            </a:pPr>
            <a:r>
              <a:rPr lang="en-GB" altLang="en-US" b="1" dirty="0"/>
              <a:t>Reports will be followed up fairly</a:t>
            </a:r>
          </a:p>
          <a:p>
            <a:pPr marL="285750" indent="-285750">
              <a:spcBef>
                <a:spcPct val="0"/>
              </a:spcBef>
              <a:buFont typeface="Arial" panose="020B0604020202020204" pitchFamily="34" charset="0"/>
              <a:buChar char="•"/>
            </a:pPr>
            <a:r>
              <a:rPr lang="en-GB" altLang="en-US" b="1" dirty="0"/>
              <a:t>Follow ups assess what actions will benefit all concerned.</a:t>
            </a:r>
          </a:p>
          <a:p>
            <a:pPr marL="285750" indent="-285750">
              <a:spcBef>
                <a:spcPct val="0"/>
              </a:spcBef>
              <a:buFont typeface="Arial" panose="020B0604020202020204" pitchFamily="34" charset="0"/>
              <a:buChar char="•"/>
            </a:pPr>
            <a:endParaRPr lang="en-GB" altLang="en-US" b="1" dirty="0"/>
          </a:p>
          <a:p>
            <a:pPr marL="285750" indent="-285750">
              <a:spcBef>
                <a:spcPct val="0"/>
              </a:spcBef>
              <a:buFont typeface="Arial" panose="020B0604020202020204" pitchFamily="34" charset="0"/>
              <a:buChar char="•"/>
            </a:pPr>
            <a:r>
              <a:rPr lang="en-GB" altLang="en-US" b="1" dirty="0"/>
              <a:t>People will receive indication of the actions resulting from their reports, wherever possible.</a:t>
            </a:r>
          </a:p>
        </p:txBody>
      </p:sp>
    </p:spTree>
    <p:extLst>
      <p:ext uri="{BB962C8B-B14F-4D97-AF65-F5344CB8AC3E}">
        <p14:creationId xmlns:p14="http://schemas.microsoft.com/office/powerpoint/2010/main" val="319788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spcAft>
                <a:spcPts val="600"/>
              </a:spcAft>
              <a:buFont typeface="Wingdings" panose="05000000000000000000" pitchFamily="2" charset="2"/>
              <a:buChar char="ü"/>
            </a:pPr>
            <a:r>
              <a:rPr lang="en-GB" dirty="0"/>
              <a:t>Improve understanding of the insider threat. </a:t>
            </a:r>
          </a:p>
          <a:p>
            <a:pPr marL="457200" indent="-457200">
              <a:spcAft>
                <a:spcPts val="600"/>
              </a:spcAft>
              <a:buFont typeface="Wingdings" panose="05000000000000000000" pitchFamily="2" charset="2"/>
              <a:buChar char="ü"/>
            </a:pPr>
            <a:endParaRPr lang="en-GB" dirty="0"/>
          </a:p>
          <a:p>
            <a:pPr marL="457200" indent="-457200">
              <a:spcAft>
                <a:spcPts val="600"/>
              </a:spcAft>
              <a:buFont typeface="Wingdings" panose="05000000000000000000" pitchFamily="2" charset="2"/>
              <a:buChar char="ü"/>
            </a:pPr>
            <a:r>
              <a:rPr lang="en-GB" dirty="0"/>
              <a:t>Improve awareness of concerning, unexpected or unusual workplace behaviours.</a:t>
            </a:r>
          </a:p>
          <a:p>
            <a:pPr marL="457200" indent="-457200">
              <a:spcAft>
                <a:spcPts val="600"/>
              </a:spcAft>
              <a:buFont typeface="Wingdings" panose="05000000000000000000" pitchFamily="2" charset="2"/>
              <a:buChar char="ü"/>
            </a:pPr>
            <a:endParaRPr lang="en-GB" dirty="0"/>
          </a:p>
          <a:p>
            <a:pPr marL="457200" indent="-457200">
              <a:spcAft>
                <a:spcPts val="600"/>
              </a:spcAft>
              <a:buFont typeface="Wingdings" panose="05000000000000000000" pitchFamily="2" charset="2"/>
              <a:buChar char="ü"/>
            </a:pPr>
            <a:r>
              <a:rPr lang="en-GB" dirty="0"/>
              <a:t>Enhance knowledge of how you can report or intervene when noticing these behaviours.</a:t>
            </a:r>
          </a:p>
          <a:p>
            <a:endParaRPr lang="en-US" dirty="0"/>
          </a:p>
        </p:txBody>
      </p:sp>
      <p:sp>
        <p:nvSpPr>
          <p:cNvPr id="5" name="Title 4"/>
          <p:cNvSpPr>
            <a:spLocks noGrp="1"/>
          </p:cNvSpPr>
          <p:nvPr>
            <p:ph type="title"/>
          </p:nvPr>
        </p:nvSpPr>
        <p:spPr/>
        <p:txBody>
          <a:bodyPr/>
          <a:lstStyle/>
          <a:p>
            <a:r>
              <a:rPr lang="en-GB" dirty="0"/>
              <a:t>Learning objectives</a:t>
            </a:r>
            <a:endParaRPr lang="en-US" dirty="0"/>
          </a:p>
        </p:txBody>
      </p:sp>
    </p:spTree>
    <p:extLst>
      <p:ext uri="{BB962C8B-B14F-4D97-AF65-F5344CB8AC3E}">
        <p14:creationId xmlns:p14="http://schemas.microsoft.com/office/powerpoint/2010/main" val="257013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363" y="2030025"/>
            <a:ext cx="7907985" cy="4215951"/>
          </a:xfrm>
        </p:spPr>
        <p:txBody>
          <a:bodyPr>
            <a:normAutofit fontScale="70000" lnSpcReduction="20000"/>
          </a:bodyPr>
          <a:lstStyle/>
          <a:p>
            <a:pPr marL="342900" indent="-342900">
              <a:spcAft>
                <a:spcPts val="480"/>
              </a:spcAft>
              <a:buFont typeface="Arial" panose="020B0604020202020204" pitchFamily="34" charset="0"/>
              <a:buChar char="•"/>
            </a:pPr>
            <a:r>
              <a:rPr lang="en-GB" altLang="en-US" dirty="0"/>
              <a:t>By intervening/reporting, you could prevent a problem from developing.</a:t>
            </a:r>
          </a:p>
          <a:p>
            <a:pPr marL="342900" indent="-342900">
              <a:spcAft>
                <a:spcPts val="480"/>
              </a:spcAft>
              <a:buFont typeface="Arial" panose="020B0604020202020204" pitchFamily="34" charset="0"/>
              <a:buChar char="•"/>
            </a:pPr>
            <a:endParaRPr lang="en-GB" altLang="en-US" dirty="0"/>
          </a:p>
          <a:p>
            <a:pPr marL="342900" indent="-342900">
              <a:spcAft>
                <a:spcPts val="480"/>
              </a:spcAft>
              <a:buFont typeface="Arial" panose="020B0604020202020204" pitchFamily="34" charset="0"/>
              <a:buChar char="•"/>
            </a:pPr>
            <a:r>
              <a:rPr lang="en-GB" altLang="en-US" dirty="0"/>
              <a:t>An ignored problem could harm the individual, their co-workers, the team or the organisation.</a:t>
            </a:r>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r>
              <a:rPr lang="en-GB" altLang="en-US" dirty="0"/>
              <a:t>Insider attacks could threaten your own job security or personal safety.  </a:t>
            </a:r>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r>
              <a:rPr lang="en-GB" altLang="en-US" dirty="0"/>
              <a:t>By looking out for each other, we also look after ourselves and our long-term interests.</a:t>
            </a:r>
          </a:p>
          <a:p>
            <a:endParaRPr lang="en-US" dirty="0"/>
          </a:p>
        </p:txBody>
      </p:sp>
      <p:sp>
        <p:nvSpPr>
          <p:cNvPr id="5" name="Title 4"/>
          <p:cNvSpPr>
            <a:spLocks noGrp="1"/>
          </p:cNvSpPr>
          <p:nvPr>
            <p:ph type="title"/>
          </p:nvPr>
        </p:nvSpPr>
        <p:spPr/>
        <p:txBody>
          <a:bodyPr/>
          <a:lstStyle/>
          <a:p>
            <a:r>
              <a:rPr lang="en-GB" altLang="en-US" sz="3600" dirty="0"/>
              <a:t>Why you shouldn’t ignore your concerns</a:t>
            </a:r>
            <a:endParaRPr lang="en-US" sz="3600" dirty="0"/>
          </a:p>
        </p:txBody>
      </p:sp>
      <p:sp>
        <p:nvSpPr>
          <p:cNvPr id="2" name="TextBox 1"/>
          <p:cNvSpPr txBox="1"/>
          <p:nvPr/>
        </p:nvSpPr>
        <p:spPr>
          <a:xfrm>
            <a:off x="1035780" y="6138953"/>
            <a:ext cx="6135013" cy="369332"/>
          </a:xfrm>
          <a:prstGeom prst="rect">
            <a:avLst/>
          </a:prstGeom>
          <a:noFill/>
          <a:ln>
            <a:solidFill>
              <a:schemeClr val="accent1"/>
            </a:solidFill>
          </a:ln>
        </p:spPr>
        <p:txBody>
          <a:bodyPr wrap="none" rtlCol="0">
            <a:spAutoFit/>
          </a:bodyPr>
          <a:lstStyle/>
          <a:p>
            <a:r>
              <a:rPr lang="en-GB" dirty="0"/>
              <a:t>Insert case study pertinent to your organisation, if possible</a:t>
            </a:r>
          </a:p>
        </p:txBody>
      </p:sp>
    </p:spTree>
    <p:extLst>
      <p:ext uri="{BB962C8B-B14F-4D97-AF65-F5344CB8AC3E}">
        <p14:creationId xmlns:p14="http://schemas.microsoft.com/office/powerpoint/2010/main" val="2412254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483" y="1626208"/>
            <a:ext cx="3894334" cy="4725541"/>
          </a:xfrm>
        </p:spPr>
        <p:txBody>
          <a:bodyPr>
            <a:normAutofit fontScale="92500"/>
          </a:bodyPr>
          <a:lstStyle/>
          <a:p>
            <a:r>
              <a:rPr lang="en-GB" sz="2000" dirty="0"/>
              <a:t>PLEASE DO:</a:t>
            </a:r>
          </a:p>
          <a:p>
            <a:endParaRPr lang="en-GB" sz="2000" dirty="0"/>
          </a:p>
          <a:p>
            <a:pPr marL="342900" indent="-342900">
              <a:buFont typeface="Arial" panose="020B0604020202020204" pitchFamily="34" charset="0"/>
              <a:buChar char="•"/>
            </a:pPr>
            <a:r>
              <a:rPr lang="en-GB" sz="2000" dirty="0"/>
              <a:t>Intervene when a colleague’s behaviour has unsettled/ concerned you, e.g.</a:t>
            </a:r>
          </a:p>
          <a:p>
            <a:pPr marL="342900" indent="-342900">
              <a:buFont typeface="Arial" panose="020B0604020202020204" pitchFamily="34" charset="0"/>
              <a:buChar char="•"/>
            </a:pPr>
            <a:r>
              <a:rPr lang="en-GB" sz="2000" dirty="0"/>
              <a:t>Discuss it with someone you trust</a:t>
            </a:r>
          </a:p>
          <a:p>
            <a:pPr marL="342900" indent="-342900">
              <a:buFont typeface="Arial" panose="020B0604020202020204" pitchFamily="34" charset="0"/>
              <a:buChar char="•"/>
            </a:pPr>
            <a:r>
              <a:rPr lang="en-GB" sz="2000" dirty="0"/>
              <a:t>Approach the individual</a:t>
            </a:r>
          </a:p>
          <a:p>
            <a:pPr marL="342900" indent="-342900">
              <a:buFont typeface="Arial" panose="020B0604020202020204" pitchFamily="34" charset="0"/>
              <a:buChar char="•"/>
            </a:pPr>
            <a:r>
              <a:rPr lang="en-GB" sz="2000" dirty="0"/>
              <a:t>Report it.</a:t>
            </a:r>
          </a:p>
          <a:p>
            <a:pPr marL="342900" indent="-342900">
              <a:buFont typeface="Arial" panose="020B0604020202020204" pitchFamily="34" charset="0"/>
              <a:buChar char="•"/>
            </a:pPr>
            <a:r>
              <a:rPr lang="en-GB" sz="2000" dirty="0"/>
              <a:t>Intervene in the way that seems most appropriate.</a:t>
            </a:r>
          </a:p>
          <a:p>
            <a:pPr marL="342900" indent="-342900">
              <a:buFont typeface="Arial" panose="020B0604020202020204" pitchFamily="34" charset="0"/>
              <a:buChar char="•"/>
            </a:pPr>
            <a:r>
              <a:rPr lang="en-GB" sz="2000" dirty="0"/>
              <a:t>Intervene because you care.</a:t>
            </a:r>
          </a:p>
          <a:p>
            <a:pPr>
              <a:spcAft>
                <a:spcPct val="20000"/>
              </a:spcAft>
            </a:pPr>
            <a:endParaRPr lang="en-GB" altLang="en-US" sz="2000" dirty="0"/>
          </a:p>
          <a:p>
            <a:endParaRPr lang="en-US" dirty="0"/>
          </a:p>
        </p:txBody>
      </p:sp>
      <p:sp>
        <p:nvSpPr>
          <p:cNvPr id="5" name="Title 4"/>
          <p:cNvSpPr>
            <a:spLocks noGrp="1"/>
          </p:cNvSpPr>
          <p:nvPr>
            <p:ph type="title"/>
          </p:nvPr>
        </p:nvSpPr>
        <p:spPr>
          <a:xfrm>
            <a:off x="604837" y="373901"/>
            <a:ext cx="7771115" cy="851229"/>
          </a:xfrm>
        </p:spPr>
        <p:txBody>
          <a:bodyPr/>
          <a:lstStyle/>
          <a:p>
            <a:r>
              <a:rPr lang="en-GB" sz="4000" dirty="0"/>
              <a:t>Points to take away</a:t>
            </a:r>
            <a:endParaRPr lang="en-US" sz="4000" dirty="0"/>
          </a:p>
        </p:txBody>
      </p:sp>
      <p:sp>
        <p:nvSpPr>
          <p:cNvPr id="9" name="Content Placeholder 2"/>
          <p:cNvSpPr txBox="1">
            <a:spLocks/>
          </p:cNvSpPr>
          <p:nvPr/>
        </p:nvSpPr>
        <p:spPr>
          <a:xfrm>
            <a:off x="4665692" y="1625027"/>
            <a:ext cx="3894334" cy="4725541"/>
          </a:xfrm>
          <a:prstGeom prst="rect">
            <a:avLst/>
          </a:prstGeom>
        </p:spPr>
        <p:txBody>
          <a:bodyPr vert="horz" lIns="0" tIns="0" rIns="0" bIns="0" rtlCol="0">
            <a:normAutofit/>
          </a:bodyPr>
          <a:lstStyle>
            <a:lvl1pPr marL="0" indent="0" algn="l" defTabSz="457200" rtl="0" eaLnBrk="1" latinLnBrk="0" hangingPunct="1">
              <a:lnSpc>
                <a:spcPts val="3000"/>
              </a:lnSpc>
              <a:spcBef>
                <a:spcPts val="0"/>
              </a:spcBef>
              <a:buFontTx/>
              <a:buNone/>
              <a:defRPr sz="2400" b="1" i="0" kern="1200">
                <a:solidFill>
                  <a:schemeClr val="tx1"/>
                </a:solidFill>
                <a:latin typeface="+mn-lt"/>
                <a:ea typeface="+mn-ea"/>
                <a:cs typeface="+mn-cs"/>
              </a:defRPr>
            </a:lvl1pPr>
            <a:lvl2pPr marL="266700" indent="-266700" algn="l" defTabSz="457200" rtl="0" eaLnBrk="1" latinLnBrk="0" hangingPunct="1">
              <a:lnSpc>
                <a:spcPts val="3000"/>
              </a:lnSpc>
              <a:spcBef>
                <a:spcPts val="0"/>
              </a:spcBef>
              <a:buClr>
                <a:schemeClr val="bg1"/>
              </a:buClr>
              <a:buFont typeface="Arial"/>
              <a:buChar char="•"/>
              <a:defRPr sz="2400" b="1" i="0" kern="1200">
                <a:solidFill>
                  <a:schemeClr val="tx1"/>
                </a:solidFill>
                <a:latin typeface="+mn-lt"/>
                <a:ea typeface="+mn-ea"/>
                <a:cs typeface="+mn-cs"/>
              </a:defRPr>
            </a:lvl2pPr>
            <a:lvl3pPr marL="0" indent="0" algn="l" defTabSz="457200" rtl="0" eaLnBrk="1" latinLnBrk="0" hangingPunct="1">
              <a:lnSpc>
                <a:spcPts val="3000"/>
              </a:lnSpc>
              <a:spcBef>
                <a:spcPts val="0"/>
              </a:spcBef>
              <a:buFontTx/>
              <a:buNone/>
              <a:defRPr sz="2400" b="1" i="0" kern="1200">
                <a:solidFill>
                  <a:schemeClr val="tx1"/>
                </a:solidFill>
                <a:latin typeface="+mn-lt"/>
                <a:ea typeface="+mn-ea"/>
                <a:cs typeface="+mn-cs"/>
              </a:defRPr>
            </a:lvl3pPr>
            <a:lvl4pPr marL="0" indent="0" algn="l" defTabSz="457200" rtl="0" eaLnBrk="1" latinLnBrk="0" hangingPunct="1">
              <a:lnSpc>
                <a:spcPts val="3000"/>
              </a:lnSpc>
              <a:spcBef>
                <a:spcPts val="0"/>
              </a:spcBef>
              <a:buFontTx/>
              <a:buNone/>
              <a:defRPr sz="2400" b="1" i="0" kern="1200">
                <a:solidFill>
                  <a:srgbClr val="E78E23"/>
                </a:solidFill>
                <a:latin typeface="+mn-lt"/>
                <a:ea typeface="+mn-ea"/>
                <a:cs typeface="+mn-cs"/>
              </a:defRPr>
            </a:lvl4pPr>
            <a:lvl5pPr marL="0" indent="0" algn="l" defTabSz="457200" rtl="0" eaLnBrk="1" latinLnBrk="0" hangingPunct="1">
              <a:lnSpc>
                <a:spcPts val="3000"/>
              </a:lnSpc>
              <a:spcBef>
                <a:spcPts val="0"/>
              </a:spcBef>
              <a:buFontTx/>
              <a:buNone/>
              <a:defRPr sz="2400" b="1" i="0" kern="1200">
                <a:solidFill>
                  <a:srgbClr val="E78E23"/>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a:solidFill>
                  <a:schemeClr val="accent5">
                    <a:lumMod val="50000"/>
                  </a:schemeClr>
                </a:solidFill>
              </a:rPr>
              <a:t>PLEASE DO NOT:</a:t>
            </a:r>
          </a:p>
          <a:p>
            <a:endParaRPr lang="en-GB" sz="2000" dirty="0">
              <a:solidFill>
                <a:schemeClr val="accent5">
                  <a:lumMod val="50000"/>
                </a:schemeClr>
              </a:solidFill>
            </a:endParaRPr>
          </a:p>
          <a:p>
            <a:pPr marL="342900" indent="-342900">
              <a:buFont typeface="Arial" panose="020B0604020202020204" pitchFamily="34" charset="0"/>
              <a:buChar char="•"/>
            </a:pPr>
            <a:r>
              <a:rPr lang="en-GB" sz="2000" dirty="0">
                <a:solidFill>
                  <a:schemeClr val="accent5">
                    <a:lumMod val="50000"/>
                  </a:schemeClr>
                </a:solidFill>
              </a:rPr>
              <a:t>Ignore what is happening</a:t>
            </a:r>
          </a:p>
          <a:p>
            <a:pPr marL="342900" indent="-342900">
              <a:buFont typeface="Arial" panose="020B0604020202020204" pitchFamily="34" charset="0"/>
              <a:buChar char="•"/>
            </a:pPr>
            <a:r>
              <a:rPr lang="en-GB" sz="2000" dirty="0">
                <a:solidFill>
                  <a:schemeClr val="accent5">
                    <a:lumMod val="50000"/>
                  </a:schemeClr>
                </a:solidFill>
              </a:rPr>
              <a:t>Assume that unusual behaviour equals an insider – there could be another explanation</a:t>
            </a:r>
          </a:p>
          <a:p>
            <a:pPr marL="342900" indent="-342900">
              <a:buFont typeface="Arial" panose="020B0604020202020204" pitchFamily="34" charset="0"/>
              <a:buChar char="•"/>
            </a:pPr>
            <a:r>
              <a:rPr lang="en-GB" sz="2000" dirty="0">
                <a:solidFill>
                  <a:schemeClr val="accent5">
                    <a:lumMod val="50000"/>
                  </a:schemeClr>
                </a:solidFill>
              </a:rPr>
              <a:t>Wait until you are certain of what is happening before you intervene</a:t>
            </a:r>
          </a:p>
          <a:p>
            <a:pPr marL="342900" indent="-342900">
              <a:buFont typeface="Arial" panose="020B0604020202020204" pitchFamily="34" charset="0"/>
              <a:buChar char="•"/>
            </a:pPr>
            <a:r>
              <a:rPr lang="en-GB" sz="2000" dirty="0">
                <a:solidFill>
                  <a:schemeClr val="accent5">
                    <a:lumMod val="50000"/>
                  </a:schemeClr>
                </a:solidFill>
              </a:rPr>
              <a:t>Take the investigation into your own hands</a:t>
            </a:r>
          </a:p>
          <a:p>
            <a:pPr>
              <a:spcAft>
                <a:spcPct val="20000"/>
              </a:spcAft>
            </a:pPr>
            <a:endParaRPr lang="en-GB" altLang="en-US" sz="2000" dirty="0"/>
          </a:p>
          <a:p>
            <a:endParaRPr lang="en-US" dirty="0"/>
          </a:p>
        </p:txBody>
      </p:sp>
    </p:spTree>
    <p:extLst>
      <p:ext uri="{BB962C8B-B14F-4D97-AF65-F5344CB8AC3E}">
        <p14:creationId xmlns:p14="http://schemas.microsoft.com/office/powerpoint/2010/main" val="2577788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03062" y="5456043"/>
            <a:ext cx="6519220" cy="1091774"/>
          </a:xfrm>
        </p:spPr>
        <p:txBody>
          <a:bodyPr wrap="square" lIns="0" tIns="0" rIns="0" bIns="0" anchor="b">
            <a:spAutoFit/>
          </a:bodyPr>
          <a:lstStyle/>
          <a:p>
            <a:pPr>
              <a:lnSpc>
                <a:spcPct val="120000"/>
              </a:lnSpc>
              <a:spcBef>
                <a:spcPts val="0"/>
              </a:spcBef>
            </a:pPr>
            <a:r>
              <a:rPr lang="en-US" sz="1000" dirty="0">
                <a:solidFill>
                  <a:schemeClr val="bg1"/>
                </a:solidFill>
              </a:rPr>
              <a:t>© Crown Copyright 2016.</a:t>
            </a:r>
            <a:br>
              <a:rPr lang="en-US" sz="1000" dirty="0">
                <a:solidFill>
                  <a:schemeClr val="bg1"/>
                </a:solidFill>
              </a:rPr>
            </a:br>
            <a:endParaRPr lang="en-US" sz="1000" dirty="0">
              <a:solidFill>
                <a:schemeClr val="bg1"/>
              </a:solidFill>
            </a:endParaRPr>
          </a:p>
          <a:p>
            <a:pPr>
              <a:lnSpc>
                <a:spcPct val="120000"/>
              </a:lnSpc>
              <a:spcBef>
                <a:spcPts val="0"/>
              </a:spcBef>
            </a:pPr>
            <a:r>
              <a:rPr lang="en-US" sz="1000" dirty="0">
                <a:solidFill>
                  <a:schemeClr val="bg1"/>
                </a:solidFill>
              </a:rPr>
              <a:t>The content of this </a:t>
            </a:r>
            <a:r>
              <a:rPr lang="en-US" sz="1000" dirty="0" err="1">
                <a:solidFill>
                  <a:schemeClr val="bg1"/>
                </a:solidFill>
              </a:rPr>
              <a:t>Programme</a:t>
            </a:r>
            <a:r>
              <a:rPr lang="en-US" sz="1000" dirty="0">
                <a:solidFill>
                  <a:schemeClr val="bg1"/>
                </a:solidFill>
              </a:rPr>
              <a:t> is crown copyright. No content may be copied, republished, uploaded, posted, publicly displayed, encoded, translated, transmitted or distributed in any way (including ‘mirroring’) to any other computer, server, website or other medium for publication or distribution or for any commercial enterprise, without NPSA’s express prior written consent. </a:t>
            </a:r>
            <a:r>
              <a:rPr lang="sk-SK" sz="1000" dirty="0">
                <a:solidFill>
                  <a:schemeClr val="bg1"/>
                </a:solidFill>
              </a:rPr>
              <a:t> </a:t>
            </a:r>
            <a:endParaRPr lang="en-US" sz="1000" dirty="0">
              <a:solidFill>
                <a:schemeClr val="bg1"/>
              </a:solidFill>
            </a:endParaRPr>
          </a:p>
        </p:txBody>
      </p:sp>
      <p:sp>
        <p:nvSpPr>
          <p:cNvPr id="3" name="TextBox 2"/>
          <p:cNvSpPr txBox="1"/>
          <p:nvPr/>
        </p:nvSpPr>
        <p:spPr>
          <a:xfrm>
            <a:off x="2314321" y="1901628"/>
            <a:ext cx="4286751" cy="1015663"/>
          </a:xfrm>
          <a:prstGeom prst="rect">
            <a:avLst/>
          </a:prstGeom>
          <a:noFill/>
        </p:spPr>
        <p:txBody>
          <a:bodyPr wrap="none" rtlCol="0">
            <a:spAutoFit/>
          </a:bodyPr>
          <a:lstStyle/>
          <a:p>
            <a:pPr algn="ctr"/>
            <a:r>
              <a:rPr lang="en-GB" sz="6000" b="1" dirty="0">
                <a:solidFill>
                  <a:schemeClr val="bg1"/>
                </a:solidFill>
                <a:latin typeface="+mj-lt"/>
                <a:ea typeface="+mj-ea"/>
                <a:cs typeface="+mj-cs"/>
              </a:rPr>
              <a:t>Thank you!</a:t>
            </a:r>
          </a:p>
        </p:txBody>
      </p:sp>
    </p:spTree>
    <p:extLst>
      <p:ext uri="{BB962C8B-B14F-4D97-AF65-F5344CB8AC3E}">
        <p14:creationId xmlns:p14="http://schemas.microsoft.com/office/powerpoint/2010/main" val="277903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8" y="1675051"/>
            <a:ext cx="7722733" cy="4349799"/>
          </a:xfrm>
        </p:spPr>
        <p:txBody>
          <a:bodyPr>
            <a:normAutofit fontScale="70000" lnSpcReduction="20000"/>
          </a:bodyPr>
          <a:lstStyle/>
          <a:p>
            <a:pPr marL="342900" indent="-342900">
              <a:spcAft>
                <a:spcPct val="20000"/>
              </a:spcAft>
              <a:buFont typeface="Arial" panose="020B0604020202020204" pitchFamily="34" charset="0"/>
              <a:buChar char="•"/>
            </a:pPr>
            <a:r>
              <a:rPr lang="en-GB" altLang="en-US" dirty="0"/>
              <a:t>Sometimes colleagues (including managers) might do things or talk in ways that are worrying.</a:t>
            </a:r>
          </a:p>
          <a:p>
            <a:pPr>
              <a:spcAft>
                <a:spcPct val="20000"/>
              </a:spcAft>
            </a:pPr>
            <a:r>
              <a:rPr lang="en-GB" altLang="en-US" dirty="0"/>
              <a:t>  </a:t>
            </a:r>
          </a:p>
          <a:p>
            <a:pPr marL="342900" indent="-342900">
              <a:spcAft>
                <a:spcPct val="20000"/>
              </a:spcAft>
              <a:buFont typeface="Arial" panose="020B0604020202020204" pitchFamily="34" charset="0"/>
              <a:buChar char="•"/>
            </a:pPr>
            <a:r>
              <a:rPr lang="en-GB" altLang="en-US" dirty="0"/>
              <a:t>Everyone has their ‘off’ days – this need not be cause for concern.  </a:t>
            </a:r>
          </a:p>
          <a:p>
            <a:pPr>
              <a:spcAft>
                <a:spcPct val="20000"/>
              </a:spcAft>
            </a:pPr>
            <a:endParaRPr lang="en-GB" altLang="en-US" dirty="0"/>
          </a:p>
          <a:p>
            <a:pPr marL="342900" indent="-342900">
              <a:spcAft>
                <a:spcPct val="20000"/>
              </a:spcAft>
              <a:buFont typeface="Arial" panose="020B0604020202020204" pitchFamily="34" charset="0"/>
              <a:buChar char="•"/>
            </a:pPr>
            <a:r>
              <a:rPr lang="en-GB" altLang="en-US" dirty="0"/>
              <a:t>You could be best placed to identify an issue before it becomes a problem.  </a:t>
            </a:r>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r>
              <a:rPr lang="en-GB" altLang="en-US" dirty="0"/>
              <a:t>If you have a gut instinct where you feel something is wrong – we urge you to trust it.</a:t>
            </a:r>
          </a:p>
          <a:p>
            <a:endParaRPr lang="en-US" dirty="0"/>
          </a:p>
        </p:txBody>
      </p:sp>
      <p:sp>
        <p:nvSpPr>
          <p:cNvPr id="5" name="Title 4"/>
          <p:cNvSpPr>
            <a:spLocks noGrp="1"/>
          </p:cNvSpPr>
          <p:nvPr>
            <p:ph type="title"/>
          </p:nvPr>
        </p:nvSpPr>
        <p:spPr>
          <a:xfrm>
            <a:off x="604837" y="373901"/>
            <a:ext cx="7771115" cy="851229"/>
          </a:xfrm>
        </p:spPr>
        <p:txBody>
          <a:bodyPr/>
          <a:lstStyle/>
          <a:p>
            <a:r>
              <a:rPr lang="en-GB" altLang="en-US" sz="3600" dirty="0"/>
              <a:t>Concerning, unexpected or unusual workplace behaviour</a:t>
            </a:r>
            <a:endParaRPr lang="en-US" sz="3600" dirty="0"/>
          </a:p>
        </p:txBody>
      </p:sp>
    </p:spTree>
    <p:extLst>
      <p:ext uri="{BB962C8B-B14F-4D97-AF65-F5344CB8AC3E}">
        <p14:creationId xmlns:p14="http://schemas.microsoft.com/office/powerpoint/2010/main" val="351477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4838" y="1432290"/>
            <a:ext cx="7722733" cy="4547724"/>
          </a:xfrm>
        </p:spPr>
        <p:txBody>
          <a:bodyPr>
            <a:normAutofit fontScale="70000" lnSpcReduction="20000"/>
          </a:bodyPr>
          <a:lstStyle/>
          <a:p>
            <a:pPr marL="342900" indent="-342900">
              <a:spcAft>
                <a:spcPct val="20000"/>
              </a:spcAft>
              <a:buFont typeface="Arial" panose="020B0604020202020204" pitchFamily="34" charset="0"/>
              <a:buChar char="•"/>
            </a:pPr>
            <a:r>
              <a:rPr lang="en-GB" altLang="en-US" dirty="0"/>
              <a:t>A colleague behaving in an unusual or concerning way may need support.</a:t>
            </a:r>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r>
              <a:rPr lang="en-GB" altLang="en-US" dirty="0"/>
              <a:t>Any number of things might be happening…</a:t>
            </a:r>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endParaRPr lang="en-GB" altLang="en-US" dirty="0"/>
          </a:p>
          <a:p>
            <a:pPr marL="342900" indent="-342900">
              <a:spcAft>
                <a:spcPct val="20000"/>
              </a:spcAft>
              <a:buFont typeface="Arial" panose="020B0604020202020204" pitchFamily="34" charset="0"/>
              <a:buChar char="•"/>
            </a:pPr>
            <a:r>
              <a:rPr lang="en-GB" altLang="en-US" dirty="0"/>
              <a:t>You could intervene by talking to the individual, mentioning it to your manager or by reporting the issue.  </a:t>
            </a:r>
          </a:p>
          <a:p>
            <a:pPr marL="342900" indent="-342900">
              <a:spcAft>
                <a:spcPct val="20000"/>
              </a:spcAft>
              <a:buFont typeface="Arial" panose="020B0604020202020204" pitchFamily="34" charset="0"/>
              <a:buChar char="•"/>
            </a:pPr>
            <a:endParaRPr lang="en-GB" altLang="en-US" dirty="0"/>
          </a:p>
          <a:p>
            <a:pPr marL="342900" lvl="0" indent="-342900">
              <a:spcAft>
                <a:spcPct val="20000"/>
              </a:spcAft>
              <a:buFont typeface="Arial" panose="020B0604020202020204" pitchFamily="34" charset="0"/>
              <a:buChar char="•"/>
            </a:pPr>
            <a:r>
              <a:rPr lang="en-GB" altLang="en-US" dirty="0"/>
              <a:t>In some cases the situation could become an insider threat if ignored.</a:t>
            </a:r>
          </a:p>
          <a:p>
            <a:endParaRPr lang="en-US" dirty="0"/>
          </a:p>
        </p:txBody>
      </p:sp>
      <p:sp>
        <p:nvSpPr>
          <p:cNvPr id="6" name="Title 5"/>
          <p:cNvSpPr>
            <a:spLocks noGrp="1"/>
          </p:cNvSpPr>
          <p:nvPr>
            <p:ph type="title"/>
          </p:nvPr>
        </p:nvSpPr>
        <p:spPr/>
        <p:txBody>
          <a:bodyPr/>
          <a:lstStyle/>
          <a:p>
            <a:r>
              <a:rPr lang="en-GB" altLang="en-US" sz="4400" dirty="0"/>
              <a:t>What might be happening?</a:t>
            </a:r>
            <a:endParaRPr lang="en-US" sz="4400" dirty="0"/>
          </a:p>
        </p:txBody>
      </p:sp>
      <p:pic>
        <p:nvPicPr>
          <p:cNvPr id="4" name="Picture 3" descr="C:\Users\Sally\Desktop\Current work\Insider threat\Stage 2\Intervention materials\Intervention images\iStock_000010558330Small.jpg"/>
          <p:cNvPicPr>
            <a:picLocks noChangeAspect="1" noChangeArrowheads="1"/>
          </p:cNvPicPr>
          <p:nvPr/>
        </p:nvPicPr>
        <p:blipFill rotWithShape="1">
          <a:blip r:embed="rId3">
            <a:extLst>
              <a:ext uri="{28A0092B-C50C-407E-A947-70E740481C1C}">
                <a14:useLocalDpi xmlns:a14="http://schemas.microsoft.com/office/drawing/2010/main" val="0"/>
              </a:ext>
            </a:extLst>
          </a:blip>
          <a:srcRect t="4470" b="10927"/>
          <a:stretch/>
        </p:blipFill>
        <p:spPr bwMode="auto">
          <a:xfrm flipH="1">
            <a:off x="6293578" y="1968749"/>
            <a:ext cx="1555696" cy="1952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34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7" y="1991413"/>
            <a:ext cx="5431821" cy="4033437"/>
          </a:xfrm>
        </p:spPr>
        <p:txBody>
          <a:bodyPr>
            <a:normAutofit fontScale="77500" lnSpcReduction="20000"/>
          </a:bodyPr>
          <a:lstStyle/>
          <a:p>
            <a:r>
              <a:rPr lang="en-GB" altLang="en-US" sz="2000" dirty="0"/>
              <a:t>The insider threat is the risk that legitimate access is misused, to cause damage or harm to an organisation.</a:t>
            </a:r>
          </a:p>
          <a:p>
            <a:pPr lvl="4"/>
            <a:endParaRPr lang="en-GB" altLang="en-US" sz="2000" dirty="0"/>
          </a:p>
          <a:p>
            <a:pPr lvl="4"/>
            <a:r>
              <a:rPr lang="en-GB" altLang="en-US" sz="2000" dirty="0"/>
              <a:t>Misuse of access could be:</a:t>
            </a:r>
          </a:p>
          <a:p>
            <a:pPr marL="342900" lvl="4" indent="-342900">
              <a:buFont typeface="Wingdings" panose="05000000000000000000" pitchFamily="2" charset="2"/>
              <a:buChar char="q"/>
            </a:pPr>
            <a:r>
              <a:rPr lang="en-GB" altLang="en-US" sz="2000" dirty="0"/>
              <a:t>Deliberate or accidental; </a:t>
            </a:r>
          </a:p>
          <a:p>
            <a:pPr marL="342900" lvl="4" indent="-342900">
              <a:buFont typeface="Wingdings" panose="05000000000000000000" pitchFamily="2" charset="2"/>
              <a:buChar char="q"/>
            </a:pPr>
            <a:r>
              <a:rPr lang="en-GB" altLang="en-US" sz="2000" dirty="0"/>
              <a:t>Carried out by an employee or third parties.</a:t>
            </a:r>
          </a:p>
          <a:p>
            <a:pPr>
              <a:spcAft>
                <a:spcPct val="20000"/>
              </a:spcAft>
              <a:buFont typeface="Wingdings" panose="05000000000000000000" pitchFamily="2" charset="2"/>
              <a:buChar char="Ø"/>
            </a:pPr>
            <a:endParaRPr lang="en-GB" altLang="en-US" sz="2000" dirty="0"/>
          </a:p>
          <a:p>
            <a:pPr>
              <a:spcAft>
                <a:spcPct val="20000"/>
              </a:spcAft>
            </a:pPr>
            <a:r>
              <a:rPr lang="en-GB" altLang="en-US" sz="2000" dirty="0"/>
              <a:t>Organisation </a:t>
            </a:r>
            <a:r>
              <a:rPr lang="en-GB" altLang="en-US" sz="2000" dirty="0">
                <a:solidFill>
                  <a:schemeClr val="accent5">
                    <a:lumMod val="50000"/>
                  </a:schemeClr>
                </a:solidFill>
              </a:rPr>
              <a:t>X</a:t>
            </a:r>
            <a:r>
              <a:rPr lang="en-GB" altLang="en-US" sz="2000" dirty="0"/>
              <a:t> is responsible for some of the most critical infrastructure in the UK –</a:t>
            </a:r>
          </a:p>
          <a:p>
            <a:pPr marL="400050" lvl="1" indent="0">
              <a:spcAft>
                <a:spcPct val="20000"/>
              </a:spcAft>
              <a:buNone/>
            </a:pPr>
            <a:r>
              <a:rPr lang="en-GB" altLang="en-US" sz="2000" u="sng" dirty="0"/>
              <a:t>We need to protect it</a:t>
            </a:r>
          </a:p>
          <a:p>
            <a:endParaRPr lang="en-US" dirty="0"/>
          </a:p>
        </p:txBody>
      </p:sp>
      <p:sp>
        <p:nvSpPr>
          <p:cNvPr id="5" name="Title 4"/>
          <p:cNvSpPr>
            <a:spLocks noGrp="1"/>
          </p:cNvSpPr>
          <p:nvPr>
            <p:ph type="title"/>
          </p:nvPr>
        </p:nvSpPr>
        <p:spPr/>
        <p:txBody>
          <a:bodyPr/>
          <a:lstStyle/>
          <a:p>
            <a:r>
              <a:rPr lang="en-US" dirty="0"/>
              <a:t>What is insider threat?</a:t>
            </a:r>
          </a:p>
        </p:txBody>
      </p:sp>
      <p:sp>
        <p:nvSpPr>
          <p:cNvPr id="4" name="TextBox 3"/>
          <p:cNvSpPr txBox="1"/>
          <p:nvPr/>
        </p:nvSpPr>
        <p:spPr>
          <a:xfrm>
            <a:off x="5963155" y="2806587"/>
            <a:ext cx="2541573" cy="2862322"/>
          </a:xfrm>
          <a:prstGeom prst="rect">
            <a:avLst/>
          </a:prstGeom>
          <a:noFill/>
          <a:ln>
            <a:solidFill>
              <a:schemeClr val="tx1"/>
            </a:solidFill>
          </a:ln>
        </p:spPr>
        <p:txBody>
          <a:bodyPr wrap="square" rtlCol="0">
            <a:spAutoFit/>
          </a:bodyPr>
          <a:lstStyle/>
          <a:p>
            <a:r>
              <a:rPr lang="en-GB" i="1" dirty="0">
                <a:solidFill>
                  <a:srgbClr val="FF9933"/>
                </a:solidFill>
              </a:rPr>
              <a:t>Insert picture of a scene from the organisation</a:t>
            </a:r>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06692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8" y="1675051"/>
            <a:ext cx="7722733" cy="4349799"/>
          </a:xfrm>
        </p:spPr>
        <p:txBody>
          <a:bodyPr>
            <a:normAutofit fontScale="85000" lnSpcReduction="10000"/>
          </a:bodyPr>
          <a:lstStyle/>
          <a:p>
            <a:pPr>
              <a:spcAft>
                <a:spcPct val="20000"/>
              </a:spcAft>
            </a:pPr>
            <a:r>
              <a:rPr lang="en-GB" altLang="en-US" sz="2000" dirty="0"/>
              <a:t>Insiders tend to behave in ways that give cause for concern:</a:t>
            </a:r>
          </a:p>
          <a:p>
            <a:pPr marL="342900" indent="-342900">
              <a:spcAft>
                <a:spcPct val="20000"/>
              </a:spcAft>
              <a:buFont typeface="Wingdings" panose="05000000000000000000" pitchFamily="2" charset="2"/>
              <a:buChar char="q"/>
            </a:pPr>
            <a:r>
              <a:rPr lang="en-GB" altLang="en-US" sz="2000" dirty="0"/>
              <a:t>Signs of a vulnerability/ risk</a:t>
            </a:r>
          </a:p>
          <a:p>
            <a:pPr marL="342900" indent="-342900">
              <a:spcAft>
                <a:spcPct val="20000"/>
              </a:spcAft>
              <a:buFont typeface="Wingdings" panose="05000000000000000000" pitchFamily="2" charset="2"/>
              <a:buChar char="q"/>
            </a:pPr>
            <a:r>
              <a:rPr lang="en-GB" altLang="en-US" sz="2000" dirty="0"/>
              <a:t>Unusual/ suspicious work activities</a:t>
            </a:r>
          </a:p>
          <a:p>
            <a:pPr marL="342900" indent="-342900">
              <a:spcAft>
                <a:spcPct val="20000"/>
              </a:spcAft>
              <a:buFont typeface="Wingdings" panose="05000000000000000000" pitchFamily="2" charset="2"/>
              <a:buChar char="q"/>
            </a:pPr>
            <a:r>
              <a:rPr lang="en-GB" altLang="en-US" sz="2000" dirty="0"/>
              <a:t>Unauthorised work activities</a:t>
            </a:r>
          </a:p>
          <a:p>
            <a:pPr>
              <a:spcAft>
                <a:spcPct val="20000"/>
              </a:spcAft>
            </a:pPr>
            <a:endParaRPr lang="en-GB" altLang="en-US" sz="1000" dirty="0"/>
          </a:p>
          <a:p>
            <a:pPr>
              <a:spcAft>
                <a:spcPct val="20000"/>
              </a:spcAft>
            </a:pPr>
            <a:r>
              <a:rPr lang="en-GB" altLang="en-US" sz="2000" dirty="0"/>
              <a:t>This behaviour does not automatically mean the individual is an insider!</a:t>
            </a:r>
          </a:p>
          <a:p>
            <a:pPr>
              <a:spcAft>
                <a:spcPct val="20000"/>
              </a:spcAft>
            </a:pPr>
            <a:endParaRPr lang="en-GB" altLang="en-US" sz="800" dirty="0"/>
          </a:p>
          <a:p>
            <a:pPr>
              <a:spcAft>
                <a:spcPct val="20000"/>
              </a:spcAft>
            </a:pPr>
            <a:r>
              <a:rPr lang="en-GB" altLang="en-US" sz="2000" dirty="0"/>
              <a:t>If you see any suspicious activity or concerning behaviours, don’t try to explain it away… </a:t>
            </a:r>
          </a:p>
          <a:p>
            <a:pPr lvl="0">
              <a:spcAft>
                <a:spcPct val="20000"/>
              </a:spcAft>
            </a:pPr>
            <a:r>
              <a:rPr lang="en-GB" altLang="en-US" sz="2000" dirty="0"/>
              <a:t>– report it and we will follow it up fairly and thoroughly. </a:t>
            </a:r>
          </a:p>
          <a:p>
            <a:pPr>
              <a:spcAft>
                <a:spcPct val="20000"/>
              </a:spcAft>
            </a:pPr>
            <a:endParaRPr lang="en-GB" altLang="en-US" sz="2000" dirty="0"/>
          </a:p>
          <a:p>
            <a:endParaRPr lang="en-US" dirty="0"/>
          </a:p>
        </p:txBody>
      </p:sp>
      <p:sp>
        <p:nvSpPr>
          <p:cNvPr id="5" name="Title 4"/>
          <p:cNvSpPr>
            <a:spLocks noGrp="1"/>
          </p:cNvSpPr>
          <p:nvPr>
            <p:ph type="title"/>
          </p:nvPr>
        </p:nvSpPr>
        <p:spPr>
          <a:xfrm>
            <a:off x="604837" y="373901"/>
            <a:ext cx="7771115" cy="851229"/>
          </a:xfrm>
        </p:spPr>
        <p:txBody>
          <a:bodyPr/>
          <a:lstStyle/>
          <a:p>
            <a:r>
              <a:rPr lang="en-GB" altLang="en-US" sz="4000" dirty="0"/>
              <a:t>What should you be aware of?</a:t>
            </a:r>
            <a:endParaRPr lang="en-US" sz="4000" dirty="0"/>
          </a:p>
        </p:txBody>
      </p:sp>
    </p:spTree>
    <p:extLst>
      <p:ext uri="{BB962C8B-B14F-4D97-AF65-F5344CB8AC3E}">
        <p14:creationId xmlns:p14="http://schemas.microsoft.com/office/powerpoint/2010/main" val="248577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4838" y="1414705"/>
            <a:ext cx="7722733" cy="4547724"/>
          </a:xfrm>
        </p:spPr>
        <p:txBody>
          <a:bodyPr>
            <a:normAutofit/>
          </a:bodyPr>
          <a:lstStyle/>
          <a:p>
            <a:r>
              <a:rPr lang="en-GB" altLang="en-US" dirty="0"/>
              <a:t>An employee from an operational control room began to ask unusual questions…</a:t>
            </a:r>
            <a:endParaRPr lang="en-GB" altLang="en-US" kern="0" dirty="0"/>
          </a:p>
          <a:p>
            <a:endParaRPr lang="en-US" dirty="0"/>
          </a:p>
          <a:p>
            <a:endParaRPr lang="en-US" dirty="0"/>
          </a:p>
        </p:txBody>
      </p:sp>
      <p:sp>
        <p:nvSpPr>
          <p:cNvPr id="6" name="Title 5"/>
          <p:cNvSpPr>
            <a:spLocks noGrp="1"/>
          </p:cNvSpPr>
          <p:nvPr>
            <p:ph type="title"/>
          </p:nvPr>
        </p:nvSpPr>
        <p:spPr/>
        <p:txBody>
          <a:bodyPr/>
          <a:lstStyle/>
          <a:p>
            <a:r>
              <a:rPr lang="en-GB" altLang="en-US" sz="4400" dirty="0"/>
              <a:t>Scenario 1</a:t>
            </a:r>
            <a:endParaRPr lang="en-US" sz="4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049" y="2543825"/>
            <a:ext cx="3238245" cy="2155848"/>
          </a:xfrm>
          <a:prstGeom prst="rect">
            <a:avLst/>
          </a:prstGeom>
        </p:spPr>
      </p:pic>
    </p:spTree>
    <p:extLst>
      <p:ext uri="{BB962C8B-B14F-4D97-AF65-F5344CB8AC3E}">
        <p14:creationId xmlns:p14="http://schemas.microsoft.com/office/powerpoint/2010/main" val="295158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7" y="1780249"/>
            <a:ext cx="7729959" cy="4244602"/>
          </a:xfrm>
        </p:spPr>
        <p:txBody>
          <a:bodyPr>
            <a:normAutofit/>
          </a:bodyPr>
          <a:lstStyle/>
          <a:p>
            <a:r>
              <a:rPr lang="en-GB" altLang="en-US" dirty="0"/>
              <a:t>Jim is concerned for his colleague Georgina.  Usually a very bubbly, talkative character, she has been looking tired and distant…</a:t>
            </a:r>
            <a:endParaRPr lang="en-GB" altLang="en-US" kern="0" dirty="0"/>
          </a:p>
          <a:p>
            <a:endParaRPr lang="en-US" dirty="0"/>
          </a:p>
        </p:txBody>
      </p:sp>
      <p:sp>
        <p:nvSpPr>
          <p:cNvPr id="5" name="Title 4"/>
          <p:cNvSpPr>
            <a:spLocks noGrp="1"/>
          </p:cNvSpPr>
          <p:nvPr>
            <p:ph type="title"/>
          </p:nvPr>
        </p:nvSpPr>
        <p:spPr/>
        <p:txBody>
          <a:bodyPr/>
          <a:lstStyle/>
          <a:p>
            <a:r>
              <a:rPr lang="en-GB" altLang="en-US" sz="4400" dirty="0"/>
              <a:t>Scenario 2</a:t>
            </a:r>
            <a:endParaRPr lang="en-US" sz="4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479" y="3421492"/>
            <a:ext cx="2977869" cy="2237515"/>
          </a:xfrm>
          <a:prstGeom prst="rect">
            <a:avLst/>
          </a:prstGeom>
        </p:spPr>
      </p:pic>
    </p:spTree>
    <p:extLst>
      <p:ext uri="{BB962C8B-B14F-4D97-AF65-F5344CB8AC3E}">
        <p14:creationId xmlns:p14="http://schemas.microsoft.com/office/powerpoint/2010/main" val="2370997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838" y="1472751"/>
            <a:ext cx="7722733" cy="4552100"/>
          </a:xfrm>
        </p:spPr>
        <p:txBody>
          <a:bodyPr>
            <a:normAutofit/>
          </a:bodyPr>
          <a:lstStyle/>
          <a:p>
            <a:r>
              <a:rPr lang="en-GB" altLang="en-US" dirty="0"/>
              <a:t>A senior manager who bears witness to many Board meetings has been very distracted at work recently…</a:t>
            </a:r>
            <a:endParaRPr lang="en-GB" altLang="en-US" kern="0" dirty="0"/>
          </a:p>
          <a:p>
            <a:endParaRPr lang="en-US" dirty="0"/>
          </a:p>
        </p:txBody>
      </p:sp>
      <p:sp>
        <p:nvSpPr>
          <p:cNvPr id="5" name="Title 4"/>
          <p:cNvSpPr>
            <a:spLocks noGrp="1"/>
          </p:cNvSpPr>
          <p:nvPr>
            <p:ph type="title"/>
          </p:nvPr>
        </p:nvSpPr>
        <p:spPr>
          <a:xfrm>
            <a:off x="604837" y="373901"/>
            <a:ext cx="7771115" cy="851229"/>
          </a:xfrm>
        </p:spPr>
        <p:txBody>
          <a:bodyPr/>
          <a:lstStyle/>
          <a:p>
            <a:r>
              <a:rPr lang="en-GB" altLang="en-US" sz="4400" dirty="0"/>
              <a:t>Scenario 3</a:t>
            </a:r>
            <a:endParaRPr lang="en-US"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032" y="2679905"/>
            <a:ext cx="3325827" cy="2214156"/>
          </a:xfrm>
          <a:prstGeom prst="rect">
            <a:avLst/>
          </a:prstGeom>
        </p:spPr>
      </p:pic>
    </p:spTree>
    <p:extLst>
      <p:ext uri="{BB962C8B-B14F-4D97-AF65-F5344CB8AC3E}">
        <p14:creationId xmlns:p14="http://schemas.microsoft.com/office/powerpoint/2010/main" val="628612424"/>
      </p:ext>
    </p:extLst>
  </p:cSld>
  <p:clrMapOvr>
    <a:masterClrMapping/>
  </p:clrMapOvr>
</p:sld>
</file>

<file path=ppt/theme/theme1.xml><?xml version="1.0" encoding="utf-8"?>
<a:theme xmlns:a="http://schemas.openxmlformats.org/drawingml/2006/main" name="Office Theme">
  <a:themeElements>
    <a:clrScheme name="AWB">
      <a:dk1>
        <a:srgbClr val="003E5C"/>
      </a:dk1>
      <a:lt1>
        <a:sysClr val="window" lastClr="FFFFFF"/>
      </a:lt1>
      <a:dk2>
        <a:srgbClr val="DA5120"/>
      </a:dk2>
      <a:lt2>
        <a:srgbClr val="E78E23"/>
      </a:lt2>
      <a:accent1>
        <a:srgbClr val="41B3DC"/>
      </a:accent1>
      <a:accent2>
        <a:srgbClr val="003E5C"/>
      </a:accent2>
      <a:accent3>
        <a:srgbClr val="DA5120"/>
      </a:accent3>
      <a:accent4>
        <a:srgbClr val="E78E23"/>
      </a:accent4>
      <a:accent5>
        <a:srgbClr val="3B3C3B"/>
      </a:accent5>
      <a:accent6>
        <a:srgbClr val="777877"/>
      </a:accent6>
      <a:hlink>
        <a:srgbClr val="DA5120"/>
      </a:hlink>
      <a:folHlink>
        <a:srgbClr val="E78E23"/>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lIns="180000" tIns="180000" rIns="180000" bIns="180000" rtlCol="0" anchor="ctr" anchorCtr="0"/>
      <a:lstStyle>
        <a:defPPr algn="ctr">
          <a:defRPr sz="800" b="1" dirty="0">
            <a:solidFill>
              <a:schemeClr val="bg1"/>
            </a:solidFill>
            <a:latin typeface="Century Gothic"/>
            <a:cs typeface="Century Gothic"/>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F05C0742592344ADAAA0614F91CECA" ma:contentTypeVersion="39" ma:contentTypeDescription="Create a new document." ma:contentTypeScope="" ma:versionID="2caf2846735ddbff926cca39beea2c40">
  <xsd:schema xmlns:xsd="http://www.w3.org/2001/XMLSchema" xmlns:xs="http://www.w3.org/2001/XMLSchema" xmlns:p="http://schemas.microsoft.com/office/2006/metadata/properties" xmlns:ns1="http://schemas.microsoft.com/sharepoint/v3" xmlns:ns2="bb7325f3-b011-4498-9131-ebaa0962df27" xmlns:ns3="abefd017-8fd9-4a55-9739-8419ef01bbe5" targetNamespace="http://schemas.microsoft.com/office/2006/metadata/properties" ma:root="true" ma:fieldsID="9f31541f506505d3e75e125bbc1fdf98" ns1:_="" ns2:_="" ns3:_="">
    <xsd:import namespace="http://schemas.microsoft.com/sharepoint/v3"/>
    <xsd:import namespace="bb7325f3-b011-4498-9131-ebaa0962df27"/>
    <xsd:import namespace="abefd017-8fd9-4a55-9739-8419ef01bbe5"/>
    <xsd:element name="properties">
      <xsd:complexType>
        <xsd:sequence>
          <xsd:element name="documentManagement">
            <xsd:complexType>
              <xsd:all>
                <xsd:element ref="ns2:IM_x0020_ONLY_x0020_Tagged" minOccurs="0"/>
                <xsd:element ref="ns2:de22cc522f264a16b6a02cc81a1c65ea" minOccurs="0"/>
                <xsd:element ref="ns3:TaxCatchAll" minOccurs="0"/>
                <xsd:element ref="ns2:f189e8e993f249f7b58f7b55909b6094" minOccurs="0"/>
                <xsd:element ref="ns2:IM_x0020_ONLY_x0020_Migration_x0020_Owner" minOccurs="0"/>
                <xsd:element ref="ns2:IM_x0020_ONLY_x0020_Migration_x0020_Run_x0020_ID"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h94e0a108f7c41a3a64c9ef1bc225a85" minOccurs="0"/>
                <xsd:element ref="ns2:d2bad3f21a2f46eba5a378e5938d0d5b" minOccurs="0"/>
                <xsd:element ref="ns2:e1db5f798ae74cffb077469a8ce0bb7e" minOccurs="0"/>
                <xsd:element ref="ns2:n22108cecbfc447582045cd6a677cfdb" minOccurs="0"/>
                <xsd:element ref="ns2:ef383304365a4fb6ab9f2d69f7061b82" minOccurs="0"/>
                <xsd:element ref="ns1:_ip_UnifiedCompliancePolicyProperties" minOccurs="0"/>
                <xsd:element ref="ns1:_ip_UnifiedCompliancePolicyUIAc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7325f3-b011-4498-9131-ebaa0962df27" elementFormDefault="qualified">
    <xsd:import namespace="http://schemas.microsoft.com/office/2006/documentManagement/types"/>
    <xsd:import namespace="http://schemas.microsoft.com/office/infopath/2007/PartnerControls"/>
    <xsd:element name="IM_x0020_ONLY_x0020_Tagged" ma:index="8" nillable="true" ma:displayName="IM ONLY Tagged" ma:default="0" ma:internalName="IM_x0020_ONLY_x0020_Tagged">
      <xsd:simpleType>
        <xsd:restriction base="dms:Boolean"/>
      </xsd:simpleType>
    </xsd:element>
    <xsd:element name="de22cc522f264a16b6a02cc81a1c65ea" ma:index="9" ma:taxonomy="true" ma:internalName="de22cc522f264a16b6a02cc81a1c65ea" ma:taxonomyFieldName="Classification" ma:displayName="Classification" ma:default="405;#OFFICIAL SENSITIVE|b8f1ba15-3bb3-41e1-bdfa-a35393622c92" ma:fieldId="{de22cc52-2f26-4a16-b6a0-2cc81a1c65ea}" ma:sspId="420e3594-fcb2-460c-8654-7d399aaf98f0" ma:termSetId="bd67d3cb-419b-4148-8188-5e42cf6eb82e" ma:anchorId="00000000-0000-0000-0000-000000000000" ma:open="false" ma:isKeyword="false">
      <xsd:complexType>
        <xsd:sequence>
          <xsd:element ref="pc:Terms" minOccurs="0" maxOccurs="1"/>
        </xsd:sequence>
      </xsd:complexType>
    </xsd:element>
    <xsd:element name="f189e8e993f249f7b58f7b55909b6094" ma:index="12" ma:taxonomy="true" ma:internalName="f189e8e993f249f7b58f7b55909b6094" ma:taxonomyFieldName="CPNI_x0020_Capability" ma:displayName="CPNI Capability" ma:default="2;#CPNI - Personnel and People Security|291e4e90-cba4-4bb6-bb4e-31bef577f5ef" ma:fieldId="{f189e8e9-93f2-49f7-b58f-7b55909b6094}" ma:taxonomyMulti="true" ma:sspId="420e3594-fcb2-460c-8654-7d399aaf98f0" ma:termSetId="0de9deed-181d-478d-bc0e-45ece8eeb7c5" ma:anchorId="00000000-0000-0000-0000-000000000000" ma:open="false" ma:isKeyword="false">
      <xsd:complexType>
        <xsd:sequence>
          <xsd:element ref="pc:Terms" minOccurs="0" maxOccurs="1"/>
        </xsd:sequence>
      </xsd:complexType>
    </xsd:element>
    <xsd:element name="IM_x0020_ONLY_x0020_Migration_x0020_Owner" ma:index="13" nillable="true" ma:displayName="IM ONLY Migration Owner" ma:hidden="true" ma:internalName="IM_x0020_ONLY_x0020_Migration_x0020_Owner" ma:readOnly="false">
      <xsd:simpleType>
        <xsd:restriction base="dms:Text">
          <xsd:maxLength value="255"/>
        </xsd:restriction>
      </xsd:simpleType>
    </xsd:element>
    <xsd:element name="IM_x0020_ONLY_x0020_Migration_x0020_Run_x0020_ID" ma:index="15" nillable="true" ma:displayName="IM ONLY Migration Run ID" ma:hidden="true" ma:internalName="IM_x0020_ONLY_x0020_Migration_x0020_Run_x0020_ID" ma:readOnly="false">
      <xsd:simpleType>
        <xsd:restriction base="dms:Text">
          <xsd:maxLength value="10"/>
        </xsd:restriction>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h94e0a108f7c41a3a64c9ef1bc225a85" ma:index="23" ma:taxonomy="true" ma:internalName="h94e0a108f7c41a3a64c9ef1bc225a85" ma:taxonomyFieldName="Document_x0020_Type" ma:displayName="Document Type" ma:default="" ma:fieldId="{194e0a10-8f7c-41a3-a64c-9ef1bc225a85}" ma:sspId="420e3594-fcb2-460c-8654-7d399aaf98f0" ma:termSetId="fba70ff3-3d94-49e7-9589-f44e37abbbea" ma:anchorId="00000000-0000-0000-0000-000000000000" ma:open="false" ma:isKeyword="false">
      <xsd:complexType>
        <xsd:sequence>
          <xsd:element ref="pc:Terms" minOccurs="0" maxOccurs="1"/>
        </xsd:sequence>
      </xsd:complexType>
    </xsd:element>
    <xsd:element name="d2bad3f21a2f46eba5a378e5938d0d5b" ma:index="25" nillable="true" ma:taxonomy="true" ma:internalName="d2bad3f21a2f46eba5a378e5938d0d5b" ma:taxonomyFieldName="Sectors" ma:displayName="Sectors" ma:default="" ma:fieldId="{d2bad3f2-1a2f-46eb-a5a3-78e5938d0d5b}" ma:taxonomyMulti="true" ma:sspId="420e3594-fcb2-460c-8654-7d399aaf98f0" ma:termSetId="88064a27-1c02-4b2e-8b17-889041d06d3d" ma:anchorId="00000000-0000-0000-0000-000000000000" ma:open="false" ma:isKeyword="false">
      <xsd:complexType>
        <xsd:sequence>
          <xsd:element ref="pc:Terms" minOccurs="0" maxOccurs="1"/>
        </xsd:sequence>
      </xsd:complexType>
    </xsd:element>
    <xsd:element name="e1db5f798ae74cffb077469a8ce0bb7e" ma:index="27" nillable="true" ma:taxonomy="true" ma:internalName="e1db5f798ae74cffb077469a8ce0bb7e" ma:taxonomyFieldName="Organisations" ma:displayName="Organisations" ma:default="" ma:fieldId="{e1db5f79-8ae7-4cff-b077-469a8ce0bb7e}" ma:taxonomyMulti="true" ma:sspId="420e3594-fcb2-460c-8654-7d399aaf98f0" ma:termSetId="9cfc5e50-69f7-4ba7-a267-def0a7967dd0" ma:anchorId="00000000-0000-0000-0000-000000000000" ma:open="false" ma:isKeyword="false">
      <xsd:complexType>
        <xsd:sequence>
          <xsd:element ref="pc:Terms" minOccurs="0" maxOccurs="1"/>
        </xsd:sequence>
      </xsd:complexType>
    </xsd:element>
    <xsd:element name="n22108cecbfc447582045cd6a677cfdb" ma:index="29" nillable="true" ma:taxonomy="true" ma:internalName="n22108cecbfc447582045cd6a677cfdb" ma:taxonomyFieldName="Locations_x002f_Assets" ma:displayName="Locations/Assets" ma:default="" ma:fieldId="{722108ce-cbfc-4475-8204-5cd6a677cfdb}" ma:taxonomyMulti="true" ma:sspId="420e3594-fcb2-460c-8654-7d399aaf98f0" ma:termSetId="6aa4b998-1c33-489a-910b-269cf959b530" ma:anchorId="00000000-0000-0000-0000-000000000000" ma:open="false" ma:isKeyword="false">
      <xsd:complexType>
        <xsd:sequence>
          <xsd:element ref="pc:Terms" minOccurs="0" maxOccurs="1"/>
        </xsd:sequence>
      </xsd:complexType>
    </xsd:element>
    <xsd:element name="ef383304365a4fb6ab9f2d69f7061b82" ma:index="31" nillable="true" ma:taxonomy="true" ma:internalName="ef383304365a4fb6ab9f2d69f7061b82" ma:taxonomyFieldName="Themes" ma:displayName="Themes" ma:default="" ma:fieldId="{ef383304-365a-4fb6-ab9f-2d69f7061b82}" ma:taxonomyMulti="true" ma:sspId="420e3594-fcb2-460c-8654-7d399aaf98f0" ma:termSetId="4f5dc80b-137b-40a2-8710-1f3a4de75cfa" ma:anchorId="00000000-0000-0000-0000-000000000000" ma:open="false" ma:isKeyword="false">
      <xsd:complexType>
        <xsd:sequence>
          <xsd:element ref="pc:Terms" minOccurs="0" maxOccurs="1"/>
        </xsd:sequence>
      </xsd:complex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420e3594-fcb2-460c-8654-7d399aaf98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efd017-8fd9-4a55-9739-8419ef01bbe5"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e4d72efe-e7b5-4968-8a26-c8559044a823}" ma:internalName="TaxCatchAll" ma:showField="CatchAllData" ma:web="abefd017-8fd9-4a55-9739-8419ef01bbe5">
      <xsd:complexType>
        <xsd:complexContent>
          <xsd:extension base="dms:MultiChoiceLookup">
            <xsd:sequence>
              <xsd:element name="Value" type="dms:Lookup" maxOccurs="unbounded" minOccurs="0" nillable="true"/>
            </xsd:sequence>
          </xsd:extension>
        </xsd:complexContent>
      </xsd:complex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M_x0020_ONLY_x0020_Migration_x0020_Owner xmlns="bb7325f3-b011-4498-9131-ebaa0962df27" xsi:nil="true"/>
    <ef383304365a4fb6ab9f2d69f7061b82 xmlns="bb7325f3-b011-4498-9131-ebaa0962df27">
      <Terms xmlns="http://schemas.microsoft.com/office/infopath/2007/PartnerControls"/>
    </ef383304365a4fb6ab9f2d69f7061b82>
    <_ip_UnifiedCompliancePolicyUIAction xmlns="http://schemas.microsoft.com/sharepoint/v3" xsi:nil="true"/>
    <IM_x0020_ONLY_x0020_Migration_x0020_Run_x0020_ID xmlns="bb7325f3-b011-4498-9131-ebaa0962df27" xsi:nil="true"/>
    <n22108cecbfc447582045cd6a677cfdb xmlns="bb7325f3-b011-4498-9131-ebaa0962df27">
      <Terms xmlns="http://schemas.microsoft.com/office/infopath/2007/PartnerControls"/>
    </n22108cecbfc447582045cd6a677cfdb>
    <e1db5f798ae74cffb077469a8ce0bb7e xmlns="bb7325f3-b011-4498-9131-ebaa0962df27">
      <Terms xmlns="http://schemas.microsoft.com/office/infopath/2007/PartnerControls"/>
    </e1db5f798ae74cffb077469a8ce0bb7e>
    <lcf76f155ced4ddcb4097134ff3c332f xmlns="bb7325f3-b011-4498-9131-ebaa0962df27">
      <Terms xmlns="http://schemas.microsoft.com/office/infopath/2007/PartnerControls"/>
    </lcf76f155ced4ddcb4097134ff3c332f>
    <d2bad3f21a2f46eba5a378e5938d0d5b xmlns="bb7325f3-b011-4498-9131-ebaa0962df27">
      <Terms xmlns="http://schemas.microsoft.com/office/infopath/2007/PartnerControls"/>
    </d2bad3f21a2f46eba5a378e5938d0d5b>
    <IM_x0020_ONLY_x0020_Tagged xmlns="bb7325f3-b011-4498-9131-ebaa0962df27">false</IM_x0020_ONLY_x0020_Tagged>
    <_ip_UnifiedCompliancePolicyProperties xmlns="http://schemas.microsoft.com/sharepoint/v3" xsi:nil="true"/>
    <de22cc522f264a16b6a02cc81a1c65ea xmlns="bb7325f3-b011-4498-9131-ebaa0962df27">
      <Terms xmlns="http://schemas.microsoft.com/office/infopath/2007/PartnerControls">
        <TermInfo xmlns="http://schemas.microsoft.com/office/infopath/2007/PartnerControls">
          <TermName xmlns="http://schemas.microsoft.com/office/infopath/2007/PartnerControls">OFFICIAL SENSITIVE</TermName>
          <TermId xmlns="http://schemas.microsoft.com/office/infopath/2007/PartnerControls">b8f1ba15-3bb3-41e1-bdfa-a35393622c92</TermId>
        </TermInfo>
      </Terms>
    </de22cc522f264a16b6a02cc81a1c65ea>
    <TaxCatchAll xmlns="abefd017-8fd9-4a55-9739-8419ef01bbe5">
      <Value>2</Value>
      <Value>405</Value>
    </TaxCatchAll>
    <f189e8e993f249f7b58f7b55909b6094 xmlns="bb7325f3-b011-4498-9131-ebaa0962df27">
      <Terms xmlns="http://schemas.microsoft.com/office/infopath/2007/PartnerControls">
        <TermInfo xmlns="http://schemas.microsoft.com/office/infopath/2007/PartnerControls">
          <TermName xmlns="http://schemas.microsoft.com/office/infopath/2007/PartnerControls">CPNI - Personnel and People Security</TermName>
          <TermId xmlns="http://schemas.microsoft.com/office/infopath/2007/PartnerControls">291e4e90-cba4-4bb6-bb4e-31bef577f5ef</TermId>
        </TermInfo>
      </Terms>
    </f189e8e993f249f7b58f7b55909b6094>
    <h94e0a108f7c41a3a64c9ef1bc225a85 xmlns="bb7325f3-b011-4498-9131-ebaa0962df27">
      <Terms xmlns="http://schemas.microsoft.com/office/infopath/2007/PartnerControls"/>
    </h94e0a108f7c41a3a64c9ef1bc225a85>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D11213-D176-4B00-A9F1-4CA31A205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b7325f3-b011-4498-9131-ebaa0962df27"/>
    <ds:schemaRef ds:uri="abefd017-8fd9-4a55-9739-8419ef01bb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EA8E86-D09F-4BE6-8F1E-1A26287EDEED}">
  <ds:schemaRefs>
    <ds:schemaRef ds:uri="http://schemas.microsoft.com/office/2006/metadata/properties"/>
    <ds:schemaRef ds:uri="http://schemas.microsoft.com/office/infopath/2007/PartnerControls"/>
    <ds:schemaRef ds:uri="bb7325f3-b011-4498-9131-ebaa0962df27"/>
    <ds:schemaRef ds:uri="http://schemas.microsoft.com/sharepoint/v3"/>
    <ds:schemaRef ds:uri="abefd017-8fd9-4a55-9739-8419ef01bbe5"/>
  </ds:schemaRefs>
</ds:datastoreItem>
</file>

<file path=customXml/itemProps3.xml><?xml version="1.0" encoding="utf-8"?>
<ds:datastoreItem xmlns:ds="http://schemas.openxmlformats.org/officeDocument/2006/customXml" ds:itemID="{EF09D321-B82A-40BD-A207-0A40142D3F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I2IR00XX-AWB-PPT TEMPLATE-MASTER</Template>
  <TotalTime>402</TotalTime>
  <Words>4477</Words>
  <Application>Microsoft Macintosh PowerPoint</Application>
  <PresentationFormat>On-screen Show (4:3)</PresentationFormat>
  <Paragraphs>306</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Rockwell</vt:lpstr>
      <vt:lpstr>Wingdings</vt:lpstr>
      <vt:lpstr>Office Theme</vt:lpstr>
      <vt:lpstr>Concerning, unexpected or unusual behaviours in the workplace: The insider threat </vt:lpstr>
      <vt:lpstr>Learning objectives</vt:lpstr>
      <vt:lpstr>Concerning, unexpected or unusual workplace behaviour</vt:lpstr>
      <vt:lpstr>What might be happening?</vt:lpstr>
      <vt:lpstr>What is insider threat?</vt:lpstr>
      <vt:lpstr>What should you be aware of?</vt:lpstr>
      <vt:lpstr>Scenario 1</vt:lpstr>
      <vt:lpstr>Scenario 2</vt:lpstr>
      <vt:lpstr>Scenario 3</vt:lpstr>
      <vt:lpstr>Scenario 4</vt:lpstr>
      <vt:lpstr>Potentially concerning behaviours: Scenario 1</vt:lpstr>
      <vt:lpstr>Potentially concerning behaviours: Scenario 2</vt:lpstr>
      <vt:lpstr>Potentially concerning behaviours: Scenario 3</vt:lpstr>
      <vt:lpstr>No definitive list of concerning behaviours</vt:lpstr>
      <vt:lpstr>Other examples of potentially concerning behaviours</vt:lpstr>
      <vt:lpstr>How to make a report</vt:lpstr>
      <vt:lpstr>When to intervene/ report</vt:lpstr>
      <vt:lpstr>The confidential helpline</vt:lpstr>
      <vt:lpstr>Features of the reporting system</vt:lpstr>
      <vt:lpstr>Why you shouldn’t ignore your concerns</vt:lpstr>
      <vt:lpstr>Points to take away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Tracy L</cp:lastModifiedBy>
  <cp:revision>29</cp:revision>
  <cp:lastPrinted>2016-06-30T15:32:43Z</cp:lastPrinted>
  <dcterms:created xsi:type="dcterms:W3CDTF">2016-07-04T08:35:54Z</dcterms:created>
  <dcterms:modified xsi:type="dcterms:W3CDTF">2023-07-13T12:11:30Z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0x0101005FF05C0742592344ADAAA0614F91CECA</vt:lpwstr>
  </property>
</Properties>
</file>