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  <p:sldMasterId id="2147483806" r:id="rId2"/>
    <p:sldMasterId id="2147483785" r:id="rId3"/>
  </p:sldMasterIdLst>
  <p:notesMasterIdLst>
    <p:notesMasterId r:id="rId16"/>
  </p:notesMasterIdLst>
  <p:sldIdLst>
    <p:sldId id="287" r:id="rId4"/>
    <p:sldId id="288" r:id="rId5"/>
    <p:sldId id="314" r:id="rId6"/>
    <p:sldId id="316" r:id="rId7"/>
    <p:sldId id="317" r:id="rId8"/>
    <p:sldId id="309" r:id="rId9"/>
    <p:sldId id="315" r:id="rId10"/>
    <p:sldId id="312" r:id="rId11"/>
    <p:sldId id="310" r:id="rId12"/>
    <p:sldId id="311" r:id="rId13"/>
    <p:sldId id="313" r:id="rId14"/>
    <p:sldId id="30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6A2"/>
    <a:srgbClr val="6D9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7"/>
    <p:restoredTop sz="96327"/>
  </p:normalViewPr>
  <p:slideViewPr>
    <p:cSldViewPr>
      <p:cViewPr varScale="1">
        <p:scale>
          <a:sx n="105" d="100"/>
          <a:sy n="105" d="100"/>
        </p:scale>
        <p:origin x="53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861FF-3961-504B-9253-A83021CC746F}" type="datetimeFigureOut">
              <a:rPr lang="en-GB" smtClean="0"/>
              <a:t>20/07/2023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D4B04-571A-284E-AB73-2B2EA095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0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448D2167-D277-E4BA-5F35-9F4B031803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C224FB3B-97F0-6190-6615-959016EA18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9450" y="4716463"/>
            <a:ext cx="5438775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/>
              <a:t>This slide pack has been designed to help managers disseminate security-related information to their staff</a:t>
            </a:r>
          </a:p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The slides and associated notes are not prescriptive and should be seen as a guide and organisations should amend them accordingly.</a:t>
            </a:r>
          </a:p>
          <a:p>
            <a:pPr eaLnBrk="1" hangingPunct="1">
              <a:spcBef>
                <a:spcPct val="0"/>
              </a:spcBef>
            </a:pPr>
            <a:endParaRPr lang="en-GB" altLang="en-US"/>
          </a:p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5DE8B1D7-740B-0B6B-9DF5-1C333E683F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AC9E4BF-9C22-1842-AF7D-F0317549AD6C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  <p:sp>
        <p:nvSpPr>
          <p:cNvPr id="16388" name="Footer Placeholder 4">
            <a:extLst>
              <a:ext uri="{FF2B5EF4-FFF2-40B4-BE49-F238E27FC236}">
                <a16:creationId xmlns:a16="http://schemas.microsoft.com/office/drawing/2014/main" id="{B3DE2BA0-88EF-A0A9-343F-EE9211A43A0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53E9DC7F-29C7-C3B9-A694-A5C6620D8A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8B2C2379-C2F4-EB16-39D9-E829A65606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34819" name="Footer Placeholder 3">
            <a:extLst>
              <a:ext uri="{FF2B5EF4-FFF2-40B4-BE49-F238E27FC236}">
                <a16:creationId xmlns:a16="http://schemas.microsoft.com/office/drawing/2014/main" id="{3A88CF67-8A47-C257-8E4B-460F3C35E6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  <p:sp>
        <p:nvSpPr>
          <p:cNvPr id="34820" name="Slide Number Placeholder 4">
            <a:extLst>
              <a:ext uri="{FF2B5EF4-FFF2-40B4-BE49-F238E27FC236}">
                <a16:creationId xmlns:a16="http://schemas.microsoft.com/office/drawing/2014/main" id="{5DF2BE60-D814-EF27-E979-E529350219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717DF83-CFB1-2341-B916-BE63CBA29542}" type="slidenum">
              <a:rPr lang="en-GB" altLang="en-US" sz="1200"/>
              <a:pPr eaLnBrk="1" hangingPunct="1"/>
              <a:t>10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1DA481E1-55B3-8096-0437-C7F27DFA8F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B084191D-F2FA-60D1-714A-6CD0D4A852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36867" name="Footer Placeholder 3">
            <a:extLst>
              <a:ext uri="{FF2B5EF4-FFF2-40B4-BE49-F238E27FC236}">
                <a16:creationId xmlns:a16="http://schemas.microsoft.com/office/drawing/2014/main" id="{6E7ED8A8-E00D-D8D4-CF82-B6109D4128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  <p:sp>
        <p:nvSpPr>
          <p:cNvPr id="36868" name="Slide Number Placeholder 4">
            <a:extLst>
              <a:ext uri="{FF2B5EF4-FFF2-40B4-BE49-F238E27FC236}">
                <a16:creationId xmlns:a16="http://schemas.microsoft.com/office/drawing/2014/main" id="{AAD1F2CC-4989-5E63-E481-E7DF8C599F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637D866-39D5-F644-BAF5-FE3038CF7734}" type="slidenum">
              <a:rPr lang="en-GB" altLang="en-US" sz="1200"/>
              <a:pPr eaLnBrk="1" hangingPunct="1"/>
              <a:t>11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>
            <a:extLst>
              <a:ext uri="{FF2B5EF4-FFF2-40B4-BE49-F238E27FC236}">
                <a16:creationId xmlns:a16="http://schemas.microsoft.com/office/drawing/2014/main" id="{E1AB402F-9C2E-4807-A834-5EEE91A5C3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es Placeholder 2">
            <a:extLst>
              <a:ext uri="{FF2B5EF4-FFF2-40B4-BE49-F238E27FC236}">
                <a16:creationId xmlns:a16="http://schemas.microsoft.com/office/drawing/2014/main" id="{AB9B0E4E-1C7E-1685-D982-C4AC027C8F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38915" name="Footer Placeholder 3">
            <a:extLst>
              <a:ext uri="{FF2B5EF4-FFF2-40B4-BE49-F238E27FC236}">
                <a16:creationId xmlns:a16="http://schemas.microsoft.com/office/drawing/2014/main" id="{31FAF99A-9662-9F69-18C2-5A267DCFBB2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  <p:sp>
        <p:nvSpPr>
          <p:cNvPr id="38916" name="Slide Number Placeholder 4">
            <a:extLst>
              <a:ext uri="{FF2B5EF4-FFF2-40B4-BE49-F238E27FC236}">
                <a16:creationId xmlns:a16="http://schemas.microsoft.com/office/drawing/2014/main" id="{D3F943FF-D4D7-BA08-338F-AB19D7C645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ABE48A9-4441-1645-8331-0A7BFBC1F7C1}" type="slidenum">
              <a:rPr lang="en-GB" altLang="en-US" sz="1200"/>
              <a:pPr eaLnBrk="1" hangingPunct="1"/>
              <a:t>12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9CF3AF4A-2725-F46F-634A-8A4CC1A612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010D12B0-7505-A757-4491-40D8397DDC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3077F4DE-F9F6-E455-F266-723D1B8A07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FA02E15-A2F1-AB40-86A2-B5AA7706A078}" type="slidenum">
              <a:rPr lang="en-GB" altLang="en-US" sz="1200"/>
              <a:pPr eaLnBrk="1" hangingPunct="1"/>
              <a:t>2</a:t>
            </a:fld>
            <a:endParaRPr lang="en-GB" altLang="en-US" sz="1200"/>
          </a:p>
        </p:txBody>
      </p:sp>
      <p:sp>
        <p:nvSpPr>
          <p:cNvPr id="18436" name="Footer Placeholder 4">
            <a:extLst>
              <a:ext uri="{FF2B5EF4-FFF2-40B4-BE49-F238E27FC236}">
                <a16:creationId xmlns:a16="http://schemas.microsoft.com/office/drawing/2014/main" id="{E339F342-E768-6579-997E-997DA9CD1E6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6FB46CBA-D7A8-B38B-BBA8-FFB95E6768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1219AE77-A91C-8963-C0CD-63E7CE2EF7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0483" name="Footer Placeholder 3">
            <a:extLst>
              <a:ext uri="{FF2B5EF4-FFF2-40B4-BE49-F238E27FC236}">
                <a16:creationId xmlns:a16="http://schemas.microsoft.com/office/drawing/2014/main" id="{A9BF52A9-4317-2D6F-137C-052A7D0D0BC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70643B19-8B6B-5BF7-B7AC-44994B8F06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2D98C52-FFA9-0345-BAC8-1AC930A751BA}" type="slidenum">
              <a:rPr lang="en-GB" altLang="en-US" sz="1200"/>
              <a:pPr eaLnBrk="1" hangingPunct="1"/>
              <a:t>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4CFC7FB5-E9EE-B7E3-115D-347877B030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70A59892-098E-5820-7550-7939776CC8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2531" name="Footer Placeholder 3">
            <a:extLst>
              <a:ext uri="{FF2B5EF4-FFF2-40B4-BE49-F238E27FC236}">
                <a16:creationId xmlns:a16="http://schemas.microsoft.com/office/drawing/2014/main" id="{9E932426-DAA1-C767-C627-7E85FA13BE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0249712B-B10B-685A-6AAE-D30E789ABB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36A534E-5AAA-E14D-90EA-B10C8C1FBB38}" type="slidenum">
              <a:rPr lang="en-GB" altLang="en-US" sz="1200"/>
              <a:pPr eaLnBrk="1" hangingPunct="1"/>
              <a:t>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5F64D9F9-D436-1833-9BF3-0A9B862614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04BB44C1-981E-5138-6DE8-583AA24FC5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4579" name="Footer Placeholder 3">
            <a:extLst>
              <a:ext uri="{FF2B5EF4-FFF2-40B4-BE49-F238E27FC236}">
                <a16:creationId xmlns:a16="http://schemas.microsoft.com/office/drawing/2014/main" id="{424F990C-5178-1D96-9164-9B10302C0DA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  <p:sp>
        <p:nvSpPr>
          <p:cNvPr id="24580" name="Slide Number Placeholder 4">
            <a:extLst>
              <a:ext uri="{FF2B5EF4-FFF2-40B4-BE49-F238E27FC236}">
                <a16:creationId xmlns:a16="http://schemas.microsoft.com/office/drawing/2014/main" id="{5DAAA48B-FDE6-26DB-1148-331359315C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546818E-25A5-F24F-80AA-3E50FCBBBBEE}" type="slidenum">
              <a:rPr lang="en-GB" altLang="en-US" sz="1200"/>
              <a:pPr eaLnBrk="1" hangingPunct="1"/>
              <a:t>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6F9AD6A8-6B86-4375-6291-FAF16616D2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2DB6CF64-930E-EBFF-2405-831FC45228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6627" name="Footer Placeholder 3">
            <a:extLst>
              <a:ext uri="{FF2B5EF4-FFF2-40B4-BE49-F238E27FC236}">
                <a16:creationId xmlns:a16="http://schemas.microsoft.com/office/drawing/2014/main" id="{7EC3BE19-61EB-EFE0-92C1-6F78B450E9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id="{CFA662BC-AC0F-05D5-0617-2D318B3EBD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3758D5C-66DC-DF43-8138-27B7AAF59B0D}" type="slidenum">
              <a:rPr lang="en-GB" altLang="en-US" sz="1200"/>
              <a:pPr eaLnBrk="1" hangingPunct="1"/>
              <a:t>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885A5657-BB14-6270-45BA-7322E26201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5FC1CE87-E39E-EE11-FD06-B1ABA164FB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8675" name="Footer Placeholder 3">
            <a:extLst>
              <a:ext uri="{FF2B5EF4-FFF2-40B4-BE49-F238E27FC236}">
                <a16:creationId xmlns:a16="http://schemas.microsoft.com/office/drawing/2014/main" id="{65255931-E71A-B79C-1337-257412EFC2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  <p:sp>
        <p:nvSpPr>
          <p:cNvPr id="28676" name="Slide Number Placeholder 4">
            <a:extLst>
              <a:ext uri="{FF2B5EF4-FFF2-40B4-BE49-F238E27FC236}">
                <a16:creationId xmlns:a16="http://schemas.microsoft.com/office/drawing/2014/main" id="{9598927A-41FB-EE7A-693C-CC40E25AF1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D22DA4C-F2E8-3647-80E7-7CAD9D75AD0E}" type="slidenum">
              <a:rPr lang="en-GB" altLang="en-US" sz="1200"/>
              <a:pPr eaLnBrk="1" hangingPunct="1"/>
              <a:t>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4D8FE368-7DDC-59E4-8D07-AA23705BDE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985CA6B2-9E3F-18D0-B942-0218FCD977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30723" name="Footer Placeholder 3">
            <a:extLst>
              <a:ext uri="{FF2B5EF4-FFF2-40B4-BE49-F238E27FC236}">
                <a16:creationId xmlns:a16="http://schemas.microsoft.com/office/drawing/2014/main" id="{DBB6C494-BF02-E5BB-02FA-8F80FBBDF7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  <p:sp>
        <p:nvSpPr>
          <p:cNvPr id="30724" name="Slide Number Placeholder 4">
            <a:extLst>
              <a:ext uri="{FF2B5EF4-FFF2-40B4-BE49-F238E27FC236}">
                <a16:creationId xmlns:a16="http://schemas.microsoft.com/office/drawing/2014/main" id="{EC921E65-911E-5A3D-0905-B434D4FE2E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656635C-F7A3-E348-A8E2-FAEBFE95DC6B}" type="slidenum">
              <a:rPr lang="en-GB" altLang="en-US" sz="1200"/>
              <a:pPr eaLnBrk="1" hangingPunct="1"/>
              <a:t>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4CEC601B-BB12-C2C1-3518-DBE8E3DDAE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3A00FD7D-601F-73DB-E429-7586B5750B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32771" name="Footer Placeholder 3">
            <a:extLst>
              <a:ext uri="{FF2B5EF4-FFF2-40B4-BE49-F238E27FC236}">
                <a16:creationId xmlns:a16="http://schemas.microsoft.com/office/drawing/2014/main" id="{4CB5DCD3-1578-B336-208F-5E515C19F1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200"/>
              <a:t>© Crown Copyright 2015</a:t>
            </a:r>
          </a:p>
        </p:txBody>
      </p:sp>
      <p:sp>
        <p:nvSpPr>
          <p:cNvPr id="32772" name="Slide Number Placeholder 4">
            <a:extLst>
              <a:ext uri="{FF2B5EF4-FFF2-40B4-BE49-F238E27FC236}">
                <a16:creationId xmlns:a16="http://schemas.microsoft.com/office/drawing/2014/main" id="{BC3F817F-E197-0AC8-18E1-C597857BE8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8669C01-E39F-6F43-89D6-3BACE21C0BA3}" type="slidenum">
              <a:rPr lang="en-GB" altLang="en-US" sz="1200"/>
              <a:pPr eaLnBrk="1" hangingPunct="1"/>
              <a:t>9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Merl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050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Rob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95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Star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407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oodpe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772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- Merl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301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Kingfis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951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Goldfi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727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Rob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86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Star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330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Woodpe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932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2" y="136525"/>
            <a:ext cx="11310175" cy="1192403"/>
          </a:xfrm>
        </p:spPr>
        <p:txBody>
          <a:bodyPr/>
          <a:lstStyle/>
          <a:p>
            <a:r>
              <a:rPr lang="en-GB" dirty="0"/>
              <a:t>This is an image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1496676"/>
            <a:ext cx="6589191" cy="4562747"/>
          </a:xfrm>
        </p:spPr>
        <p:txBody>
          <a:bodyPr/>
          <a:lstStyle>
            <a:lvl1pPr marL="50800" indent="-50800">
              <a:buFontTx/>
              <a:buNone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Images should only take up a portion of the slide, to allow for copy. However, copy should be minimal. Colour slides should not be used.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6120" y="1496676"/>
            <a:ext cx="4576968" cy="45627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FE6B05-311E-0AEC-07F7-C7EAEA76BDD0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138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5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Kingfish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379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940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Merl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148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Kingfis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654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Goldfi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040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Rob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2330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Star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26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Woodpe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7548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DD0FEA5-EF87-998E-B1E1-35DEA9091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62650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0C174B-3525-1DD5-3B85-C2D819C03A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2BCB81-3FE6-5EE0-7205-E87439AE21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Add a full slide image to the background of this slide, though be sure to change the colour of the text boxes and text accordingly, to match the image used.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73EE79-A655-E307-7E55-E4C4F643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4712"/>
            <a:ext cx="4114800" cy="365125"/>
          </a:xfrm>
        </p:spPr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031CA671-0766-5F1E-6561-F35EEE43EA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876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Kingfis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3011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Goldfi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00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Goldfinc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071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Rob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819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Star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722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oodpe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716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- Merl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9064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Kingfis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438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Goldfi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5238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Rob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038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Star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0411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Woodpe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3433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2" y="136525"/>
            <a:ext cx="11310175" cy="1192403"/>
          </a:xfrm>
        </p:spPr>
        <p:txBody>
          <a:bodyPr/>
          <a:lstStyle/>
          <a:p>
            <a:r>
              <a:rPr lang="en-GB" dirty="0"/>
              <a:t>This is an image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1496676"/>
            <a:ext cx="6589191" cy="4562747"/>
          </a:xfrm>
        </p:spPr>
        <p:txBody>
          <a:bodyPr/>
          <a:lstStyle>
            <a:lvl1pPr marL="50800" indent="-50800">
              <a:buFontTx/>
              <a:buNone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Images should only take up a portion of the slide, to allow for copy. However, copy should be minimal. Colour slides should not be used.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6120" y="1496676"/>
            <a:ext cx="4576968" cy="45627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FE6B05-311E-0AEC-07F7-C7EAEA76BDD0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785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5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Rob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19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1967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Merl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912" y="6123230"/>
            <a:ext cx="1453271" cy="65101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996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Kingfis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3E1D805-F353-C613-85B1-AA1BD5F60C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912" y="6123230"/>
            <a:ext cx="1453271" cy="65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185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Goldfi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B3E66A2-47D3-21AF-EC36-1F7CB1D8FA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912" y="6123230"/>
            <a:ext cx="1453271" cy="65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398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Rob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48FE5D9-6311-0ADF-A832-DE25C57527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912" y="6123230"/>
            <a:ext cx="1453271" cy="65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529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Star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DB6E794A-6065-BABB-E809-F7ED0D9950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912" y="6123230"/>
            <a:ext cx="1453271" cy="65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05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Woodpe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689BE3F-2B65-4B4C-6BEC-9724E9B14A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912" y="6123230"/>
            <a:ext cx="1453271" cy="65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6103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DD0FEA5-EF87-998E-B1E1-35DEA9091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62650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0C174B-3525-1DD5-3B85-C2D819C03A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2BCB81-3FE6-5EE0-7205-E87439AE21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Add a full slide image to the background of this slide, though be sure to change the colour of the text boxes and text accordingly, to match the image used.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73EE79-A655-E307-7E55-E4C4F643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4712"/>
            <a:ext cx="4114800" cy="365125"/>
          </a:xfrm>
        </p:spPr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EBA688C-D419-AD2C-DA57-13560FDF4F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912" y="6123230"/>
            <a:ext cx="1453271" cy="65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827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Kingfis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5980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Goldfi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54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Starl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989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Rob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7801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Star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7350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oodpe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9267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- Merl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4463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Kingfis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6349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Goldfi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9062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Rob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1606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Star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1433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ilde - Woodpec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FB26C-D3E6-6E7D-D13B-07D11AF7A834}"/>
              </a:ext>
            </a:extLst>
          </p:cNvPr>
          <p:cNvSpPr/>
          <p:nvPr userDrawn="1"/>
        </p:nvSpPr>
        <p:spPr>
          <a:xfrm>
            <a:off x="5266944" y="1365504"/>
            <a:ext cx="6925056" cy="47241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35168" y="1709738"/>
            <a:ext cx="621792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a section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35168" y="4589463"/>
            <a:ext cx="62179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This is a subtitle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8A982F3-1760-AFE6-F070-6E18A56A31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1313" y="1365504"/>
            <a:ext cx="4926012" cy="4724146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4DBDB4F-33FE-833D-1EC1-DC914634B3DF}"/>
              </a:ext>
            </a:extLst>
          </p:cNvPr>
          <p:cNvCxnSpPr>
            <a:cxnSpLocks/>
          </p:cNvCxnSpPr>
          <p:nvPr userDrawn="1"/>
        </p:nvCxnSpPr>
        <p:spPr>
          <a:xfrm>
            <a:off x="5535168" y="4562475"/>
            <a:ext cx="62179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8025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2912" y="136525"/>
            <a:ext cx="11310175" cy="1192403"/>
          </a:xfrm>
        </p:spPr>
        <p:txBody>
          <a:bodyPr/>
          <a:lstStyle/>
          <a:p>
            <a:r>
              <a:rPr lang="en-GB" dirty="0"/>
              <a:t>This is an image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42913" y="1496676"/>
            <a:ext cx="6589191" cy="4562747"/>
          </a:xfrm>
        </p:spPr>
        <p:txBody>
          <a:bodyPr/>
          <a:lstStyle>
            <a:lvl1pPr marL="50800" indent="-50800">
              <a:buFontTx/>
              <a:buNone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Images should only take up a portion of the slide, to allow for copy. However, copy should be minimal. Colour slides should not be used.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6120" y="1496676"/>
            <a:ext cx="4576968" cy="456274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FE6B05-311E-0AEC-07F7-C7EAEA76BDD0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866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5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Woodpeck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C6F358-3607-3F6C-D83A-D0AC439223F3}"/>
              </a:ext>
            </a:extLst>
          </p:cNvPr>
          <p:cNvSpPr/>
          <p:nvPr userDrawn="1"/>
        </p:nvSpPr>
        <p:spPr>
          <a:xfrm>
            <a:off x="890016" y="841248"/>
            <a:ext cx="10387584" cy="4828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This can also be used as an end slide, with Thank you in the title and Name and Position in the subtitle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140877F-E46F-9DBC-FBC9-3E33EBBE4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FD6A68B-907A-7A1B-057E-06D6C2A5A297}"/>
              </a:ext>
            </a:extLst>
          </p:cNvPr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378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18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DD0FEA5-EF87-998E-B1E1-35DEA9091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62650"/>
          </a:xfrm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40C174B-3525-1DD5-3B85-C2D819C03A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 dirty="0"/>
              <a:t>This is a title slide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2BCB81-3FE6-5EE0-7205-E87439AE21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This is a subtitle</a:t>
            </a:r>
          </a:p>
          <a:p>
            <a:r>
              <a:rPr lang="en-GB" dirty="0"/>
              <a:t>Add a full slide image to the background of this slide, though be sure to change the colour of the text boxes and text accordingly, to match the image used.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73EE79-A655-E307-7E55-E4C4F643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44712"/>
            <a:ext cx="4114800" cy="365125"/>
          </a:xfrm>
        </p:spPr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031CA671-0766-5F1E-6561-F35EEE43EA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6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Kingfis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75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Goldfin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This is the title of the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8912" y="1550410"/>
            <a:ext cx="11314176" cy="4470878"/>
          </a:xfrm>
        </p:spPr>
        <p:txBody>
          <a:bodyPr/>
          <a:lstStyle/>
          <a:p>
            <a:pPr lvl="0"/>
            <a:r>
              <a:rPr lang="en-GB" dirty="0"/>
              <a:t>This is the copy typeface. It is important to not overcrowd slides with too much copy. People should be listening, not reading.</a:t>
            </a:r>
          </a:p>
          <a:p>
            <a:pPr lvl="1"/>
            <a:r>
              <a:rPr lang="en-GB" dirty="0"/>
              <a:t>Text should be in black, Helvetica Neue</a:t>
            </a:r>
          </a:p>
          <a:p>
            <a:pPr lvl="2"/>
            <a:r>
              <a:rPr lang="en-GB" dirty="0"/>
              <a:t>Choose the appropriate size font for the amount of copy on the slide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84132-5BF8-DC41-98D3-D907AC1DC9AA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112B73-2280-42A6-311F-25837757350E}"/>
              </a:ext>
            </a:extLst>
          </p:cNvPr>
          <p:cNvCxnSpPr>
            <a:cxnSpLocks/>
          </p:cNvCxnSpPr>
          <p:nvPr userDrawn="1"/>
        </p:nvCxnSpPr>
        <p:spPr>
          <a:xfrm>
            <a:off x="438912" y="1351979"/>
            <a:ext cx="11314176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49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8912" y="136525"/>
            <a:ext cx="11314176" cy="11924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550410"/>
            <a:ext cx="11314176" cy="4572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4471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0064" y="6356350"/>
            <a:ext cx="573024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39F84132-5BF8-DC41-98D3-D907AC1DC9A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9926B-F2E4-E302-99D5-BD7A0569AEAD}"/>
              </a:ext>
            </a:extLst>
          </p:cNvPr>
          <p:cNvSpPr/>
          <p:nvPr userDrawn="1"/>
        </p:nvSpPr>
        <p:spPr>
          <a:xfrm>
            <a:off x="0" y="0"/>
            <a:ext cx="25179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7C3C8E77-E2C7-145F-CA38-8ACDEE1E379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9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72" r:id="rId2"/>
    <p:sldLayoutId id="2147483773" r:id="rId3"/>
    <p:sldLayoutId id="2147483775" r:id="rId4"/>
    <p:sldLayoutId id="2147483771" r:id="rId5"/>
    <p:sldLayoutId id="2147483774" r:id="rId6"/>
    <p:sldLayoutId id="2147483732" r:id="rId7"/>
    <p:sldLayoutId id="2147483722" r:id="rId8"/>
    <p:sldLayoutId id="2147483781" r:id="rId9"/>
    <p:sldLayoutId id="2147483782" r:id="rId10"/>
    <p:sldLayoutId id="2147483783" r:id="rId11"/>
    <p:sldLayoutId id="2147483784" r:id="rId12"/>
    <p:sldLayoutId id="2147483723" r:id="rId13"/>
    <p:sldLayoutId id="2147483777" r:id="rId14"/>
    <p:sldLayoutId id="2147483778" r:id="rId15"/>
    <p:sldLayoutId id="2147483779" r:id="rId16"/>
    <p:sldLayoutId id="2147483776" r:id="rId17"/>
    <p:sldLayoutId id="2147483780" r:id="rId18"/>
    <p:sldLayoutId id="2147483724" r:id="rId19"/>
    <p:sldLayoutId id="2147483727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8912" y="136525"/>
            <a:ext cx="11314176" cy="11924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550410"/>
            <a:ext cx="11314176" cy="4572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4471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0064" y="6356350"/>
            <a:ext cx="573024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39F84132-5BF8-DC41-98D3-D907AC1DC9A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9926B-F2E4-E302-99D5-BD7A0569AEAD}"/>
              </a:ext>
            </a:extLst>
          </p:cNvPr>
          <p:cNvSpPr/>
          <p:nvPr userDrawn="1"/>
        </p:nvSpPr>
        <p:spPr>
          <a:xfrm>
            <a:off x="0" y="0"/>
            <a:ext cx="25179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7C3C8E77-E2C7-145F-CA38-8ACDEE1E379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438912" y="6123230"/>
            <a:ext cx="1453271" cy="65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94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  <p:sldLayoutId id="2147483823" r:id="rId17"/>
    <p:sldLayoutId id="2147483824" r:id="rId18"/>
    <p:sldLayoutId id="2147483825" r:id="rId19"/>
    <p:sldLayoutId id="2147483826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8912" y="136525"/>
            <a:ext cx="11314176" cy="11924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912" y="1550410"/>
            <a:ext cx="11314176" cy="4572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4471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r>
              <a:rPr lang="en-GB"/>
              <a:t>OFFICIAL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0064" y="6356350"/>
            <a:ext cx="573024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39F84132-5BF8-DC41-98D3-D907AC1DC9A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9926B-F2E4-E302-99D5-BD7A0569AEAD}"/>
              </a:ext>
            </a:extLst>
          </p:cNvPr>
          <p:cNvSpPr/>
          <p:nvPr userDrawn="1"/>
        </p:nvSpPr>
        <p:spPr>
          <a:xfrm>
            <a:off x="0" y="0"/>
            <a:ext cx="25179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3C8E77-E2C7-145F-CA38-8ACDEE1E379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>
          <a:xfrm>
            <a:off x="438912" y="6123230"/>
            <a:ext cx="1453271" cy="65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6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  <p:sldLayoutId id="2147483804" r:id="rId19"/>
    <p:sldLayoutId id="2147483805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>
            <a:extLst>
              <a:ext uri="{FF2B5EF4-FFF2-40B4-BE49-F238E27FC236}">
                <a16:creationId xmlns:a16="http://schemas.microsoft.com/office/drawing/2014/main" id="{ECB86CBB-3241-E2F0-B479-24F8622A28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Your role in keeping our organisation safe and secure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9BC15113-A6E2-EBBF-2506-ED7405E3E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Together we’ve got it covered</a:t>
            </a:r>
          </a:p>
          <a:p>
            <a:endParaRPr lang="en-GB" dirty="0"/>
          </a:p>
        </p:txBody>
      </p:sp>
      <p:sp>
        <p:nvSpPr>
          <p:cNvPr id="15363" name="Footer Placeholder 3">
            <a:extLst>
              <a:ext uri="{FF2B5EF4-FFF2-40B4-BE49-F238E27FC236}">
                <a16:creationId xmlns:a16="http://schemas.microsoft.com/office/drawing/2014/main" id="{B6752066-A0EB-131F-297D-3634401B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5215000B-6792-23EF-F17C-0239D52A0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 are all responsible…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1498FAA1-25B6-BEF1-045D-7294673C9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We all need to understand that it is our individual behaviours that </a:t>
            </a:r>
            <a:r>
              <a:rPr lang="en-US" altLang="en-US" sz="2000">
                <a:solidFill>
                  <a:srgbClr val="000000"/>
                </a:solidFill>
              </a:rPr>
              <a:t>can</a:t>
            </a:r>
            <a:r>
              <a:rPr lang="en-US" altLang="en-US" sz="2000">
                <a:solidFill>
                  <a:srgbClr val="FF0000"/>
                </a:solidFill>
              </a:rPr>
              <a:t> </a:t>
            </a:r>
            <a:r>
              <a:rPr lang="en-US" altLang="en-US" sz="2000"/>
              <a:t>put ourselves, our colleagues and the organisation at risk</a:t>
            </a:r>
          </a:p>
          <a:p>
            <a:pPr eaLnBrk="1" hangingPunct="1"/>
            <a:r>
              <a:rPr lang="en-US" altLang="en-US" sz="2000"/>
              <a:t>We all need to know and understand our security policies, as well as be aware of when they change and what that means for us</a:t>
            </a:r>
          </a:p>
          <a:p>
            <a:pPr eaLnBrk="1" hangingPunct="1"/>
            <a:r>
              <a:rPr lang="en-US" altLang="en-US" sz="2000"/>
              <a:t>Every new starter needs an appropriate induction and we all need to lead by example – reinforcing what they learn by acting in a security-conscious manner</a:t>
            </a:r>
          </a:p>
          <a:p>
            <a:pPr eaLnBrk="1" hangingPunct="1"/>
            <a:r>
              <a:rPr lang="en-US" altLang="en-US" sz="2000"/>
              <a:t>Security is everyone’s business; by working together, we can make a real difference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616BF553-5373-9EC3-05E0-6FC2B406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4471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5B0AD563-FDDE-BEC9-77AC-CBBA9DC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altLang="en-US" sz="4200">
                <a:cs typeface="Arial" panose="020B0604020202020204" pitchFamily="34" charset="0"/>
              </a:rPr>
            </a:br>
            <a:r>
              <a:rPr lang="en-GB" altLang="en-US" sz="4200">
                <a:cs typeface="Arial" panose="020B0604020202020204" pitchFamily="34" charset="0"/>
              </a:rPr>
              <a:t>Our new security campaign</a:t>
            </a:r>
            <a:br>
              <a:rPr lang="en-GB" altLang="en-US" sz="4200">
                <a:cs typeface="Arial" panose="020B0604020202020204" pitchFamily="34" charset="0"/>
              </a:rPr>
            </a:br>
            <a:endParaRPr lang="en-US" altLang="en-US" sz="4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606F9-47E8-CA78-2A65-A7AC1D58C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US" sz="2000" u="sng" dirty="0">
                <a:cs typeface="ＭＳ Ｐゴシック" charset="0"/>
              </a:rPr>
              <a:t>ORGANISATION TO EDIT ACCORDINGLY </a:t>
            </a:r>
          </a:p>
          <a:p>
            <a:pPr marL="0" indent="0">
              <a:buNone/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As part of this campaign you will also see:</a:t>
            </a:r>
          </a:p>
          <a:p>
            <a:pPr marL="0" indent="0">
              <a:buNone/>
              <a:defRPr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Guidance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Videos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Quizzes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Posters</a:t>
            </a:r>
          </a:p>
          <a:p>
            <a:pPr>
              <a:buFont typeface="Arial" charset="0"/>
              <a:buChar char="•"/>
              <a:defRPr/>
            </a:pPr>
            <a:endParaRPr lang="en-US" sz="2200" dirty="0">
              <a:ea typeface="ＭＳ Ｐゴシック" charset="0"/>
              <a:cs typeface="ＭＳ Ｐゴシック" charset="0"/>
            </a:endParaRPr>
          </a:p>
          <a:p>
            <a:pPr marL="0" indent="0" algn="ctr">
              <a:buNone/>
              <a:defRPr/>
            </a:pPr>
            <a:r>
              <a:rPr lang="en-US" sz="2000" u="sng" dirty="0">
                <a:ea typeface="ＭＳ Ｐゴシック" charset="0"/>
                <a:cs typeface="ＭＳ Ｐゴシック" charset="0"/>
              </a:rPr>
              <a:t>PROVIDE DETAILS AS TO WHERE EMPLOYEES CAN FIND OUT MORE INFORMATION E.G. INTRANET, SECURITY CONTROL ROOM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BBF1EE81-75B2-478C-04B3-EFE9813F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4471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E475C80F-5B5C-F82F-F204-264DAE4A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/>
              <a:t>What do you think?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76F1CCD2-5FAE-A1B0-8B51-D21A52F4E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2000" u="sng"/>
              <a:t>ORGANISATION TO EDIT ACCORDINGLY </a:t>
            </a:r>
          </a:p>
          <a:p>
            <a:pPr marL="0" indent="0">
              <a:buNone/>
            </a:pPr>
            <a:endParaRPr lang="en-US" altLang="en-US" sz="2200"/>
          </a:p>
          <a:p>
            <a:pPr marL="0" indent="0"/>
            <a:r>
              <a:rPr lang="en-US" altLang="en-US" sz="2200"/>
              <a:t> What assets do you have access to?</a:t>
            </a:r>
          </a:p>
          <a:p>
            <a:pPr marL="0" indent="0"/>
            <a:r>
              <a:rPr lang="en-US" altLang="en-US" sz="2200"/>
              <a:t> Is there anything about our security policy you don’t understand?</a:t>
            </a:r>
          </a:p>
          <a:p>
            <a:pPr marL="0" indent="0"/>
            <a:r>
              <a:rPr lang="en-US" altLang="en-US" sz="2200"/>
              <a:t> How do you feel we could be more organisationally secure?</a:t>
            </a:r>
          </a:p>
          <a:p>
            <a:pPr marL="0" indent="0"/>
            <a:r>
              <a:rPr lang="en-US" altLang="en-US" sz="2200"/>
              <a:t> Is there anything missing – what would you recommend?</a:t>
            </a:r>
          </a:p>
          <a:p>
            <a:pPr marL="0" indent="0"/>
            <a:r>
              <a:rPr lang="en-US" altLang="en-US" sz="2200">
                <a:solidFill>
                  <a:srgbClr val="000000"/>
                </a:solidFill>
              </a:rPr>
              <a:t> What other ideas or thoughts do you have?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5167E08-F7AB-803F-CB29-156C83DB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4471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>
            <a:extLst>
              <a:ext uri="{FF2B5EF4-FFF2-40B4-BE49-F238E27FC236}">
                <a16:creationId xmlns:a16="http://schemas.microsoft.com/office/drawing/2014/main" id="{0B2B5F38-1EAA-D7D5-24ED-B6AB5D7D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200"/>
              <a:t>Contents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8C6C31-AC9E-1F27-BAF0-71EC76B68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 Introduction</a:t>
            </a:r>
          </a:p>
          <a:p>
            <a:r>
              <a:rPr lang="en-GB" dirty="0"/>
              <a:t> What are our assets?</a:t>
            </a:r>
          </a:p>
          <a:p>
            <a:r>
              <a:rPr lang="en-GB" dirty="0"/>
              <a:t> What could go wrong?</a:t>
            </a:r>
          </a:p>
          <a:p>
            <a:r>
              <a:rPr lang="en-GB" dirty="0"/>
              <a:t> What are the threats?</a:t>
            </a:r>
          </a:p>
          <a:p>
            <a:r>
              <a:rPr lang="en-GB" dirty="0"/>
              <a:t> What might these threats do?</a:t>
            </a:r>
          </a:p>
          <a:p>
            <a:r>
              <a:rPr lang="en-GB" dirty="0"/>
              <a:t> What protective security measures do we have in place?</a:t>
            </a:r>
          </a:p>
          <a:p>
            <a:r>
              <a:rPr lang="en-GB" dirty="0"/>
              <a:t> What can we do as employees here?</a:t>
            </a:r>
          </a:p>
          <a:p>
            <a:r>
              <a:rPr lang="en-GB" dirty="0"/>
              <a:t> We are all responsible</a:t>
            </a:r>
          </a:p>
          <a:p>
            <a:r>
              <a:rPr lang="en-GB" dirty="0"/>
              <a:t> Our new security campaign</a:t>
            </a:r>
          </a:p>
          <a:p>
            <a:r>
              <a:rPr lang="en-GB" dirty="0"/>
              <a:t> What do you think?</a:t>
            </a:r>
          </a:p>
          <a:p>
            <a:endParaRPr lang="en-GB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D87AF98B-DCAB-1F0C-C603-95AA24AEC198}"/>
              </a:ext>
            </a:extLst>
          </p:cNvPr>
          <p:cNvSpPr txBox="1">
            <a:spLocks/>
          </p:cNvSpPr>
          <p:nvPr/>
        </p:nvSpPr>
        <p:spPr>
          <a:xfrm>
            <a:off x="2279650" y="2420939"/>
            <a:ext cx="7772400" cy="36718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  <a:defRPr/>
            </a:pPr>
            <a:endParaRPr lang="en-GB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7412" name="Content Placeholder 2">
            <a:extLst>
              <a:ext uri="{FF2B5EF4-FFF2-40B4-BE49-F238E27FC236}">
                <a16:creationId xmlns:a16="http://schemas.microsoft.com/office/drawing/2014/main" id="{27171E33-12C8-61BA-B67E-1AE4CADBCAFA}"/>
              </a:ext>
            </a:extLst>
          </p:cNvPr>
          <p:cNvSpPr txBox="1">
            <a:spLocks/>
          </p:cNvSpPr>
          <p:nvPr/>
        </p:nvSpPr>
        <p:spPr bwMode="auto">
          <a:xfrm>
            <a:off x="2135188" y="1412875"/>
            <a:ext cx="7993062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BEAF1-B676-64B1-0524-885749B8C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4471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281F1DB7-9C48-1FB9-08C7-57EC8F18E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/>
              <a:t>Introduction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7E22524B-A8FC-9DDC-B49F-C6CD07B28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1800" dirty="0">
                <a:cs typeface="ＭＳ Ｐゴシック" charset="0"/>
              </a:rPr>
              <a:t>There</a:t>
            </a:r>
            <a:r>
              <a:rPr lang="en-US" sz="1800" dirty="0">
                <a:solidFill>
                  <a:srgbClr val="000000"/>
                </a:solidFill>
                <a:cs typeface="ＭＳ Ｐゴシック" charset="0"/>
              </a:rPr>
              <a:t> are </a:t>
            </a:r>
            <a:r>
              <a:rPr lang="en-US" sz="1800" dirty="0">
                <a:cs typeface="ＭＳ Ｐゴシック" charset="0"/>
              </a:rPr>
              <a:t>a </a:t>
            </a:r>
            <a:r>
              <a:rPr lang="en-US" sz="1800" b="1" dirty="0">
                <a:cs typeface="ＭＳ Ｐゴシック" charset="0"/>
              </a:rPr>
              <a:t>range of potential security threats </a:t>
            </a:r>
            <a:r>
              <a:rPr lang="en-US" sz="1800" dirty="0">
                <a:cs typeface="ＭＳ Ｐゴシック" charset="0"/>
              </a:rPr>
              <a:t>to our organisation and its assets</a:t>
            </a:r>
          </a:p>
          <a:p>
            <a:pPr marL="0" indent="0">
              <a:buNone/>
              <a:defRPr/>
            </a:pPr>
            <a:endParaRPr lang="en-US" sz="1800" dirty="0"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1800" dirty="0">
                <a:cs typeface="ＭＳ Ｐゴシック" charset="0"/>
              </a:rPr>
              <a:t>We need to </a:t>
            </a:r>
            <a:r>
              <a:rPr lang="en-GB" sz="1800" dirty="0">
                <a:solidFill>
                  <a:srgbClr val="000000"/>
                </a:solidFill>
                <a:cs typeface="ＭＳ Ｐゴシック" charset="0"/>
              </a:rPr>
              <a:t>know </a:t>
            </a:r>
            <a:r>
              <a:rPr lang="en-US" sz="1800" dirty="0">
                <a:solidFill>
                  <a:srgbClr val="000000"/>
                </a:solidFill>
                <a:cs typeface="ＭＳ Ｐゴシック" charset="0"/>
              </a:rPr>
              <a:t>what </a:t>
            </a:r>
            <a:r>
              <a:rPr lang="en-US" sz="1800" b="1" dirty="0">
                <a:solidFill>
                  <a:srgbClr val="000000"/>
                </a:solidFill>
                <a:cs typeface="ＭＳ Ｐゴシック" charset="0"/>
              </a:rPr>
              <a:t>sensitive assets </a:t>
            </a:r>
            <a:r>
              <a:rPr lang="en-US" sz="1800" dirty="0">
                <a:solidFill>
                  <a:srgbClr val="000000"/>
                </a:solidFill>
                <a:cs typeface="ＭＳ Ｐゴシック" charset="0"/>
              </a:rPr>
              <a:t>we have in our </a:t>
            </a:r>
            <a:r>
              <a:rPr lang="en-US" sz="1800" dirty="0" err="1">
                <a:solidFill>
                  <a:srgbClr val="000000"/>
                </a:solidFill>
                <a:cs typeface="ＭＳ Ｐゴシック" charset="0"/>
              </a:rPr>
              <a:t>organisation</a:t>
            </a:r>
            <a:r>
              <a:rPr lang="en-US" sz="1800" dirty="0">
                <a:solidFill>
                  <a:srgbClr val="000000"/>
                </a:solidFill>
                <a:cs typeface="ＭＳ Ｐゴシック" charset="0"/>
              </a:rPr>
              <a:t> that need to be kept safe and secure </a:t>
            </a:r>
          </a:p>
          <a:p>
            <a:pPr marL="0" indent="0">
              <a:buNone/>
              <a:defRPr/>
            </a:pPr>
            <a:endParaRPr lang="en-US" sz="1800" dirty="0"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1800" dirty="0">
                <a:cs typeface="ＭＳ Ｐゴシック" charset="0"/>
              </a:rPr>
              <a:t>We need to recognise the nature of the threat to </a:t>
            </a:r>
            <a:r>
              <a:rPr lang="en-US" sz="1800" dirty="0">
                <a:solidFill>
                  <a:srgbClr val="000000"/>
                </a:solidFill>
                <a:cs typeface="ＭＳ Ｐゴシック" charset="0"/>
              </a:rPr>
              <a:t>these</a:t>
            </a:r>
            <a:r>
              <a:rPr lang="en-US" sz="1800" dirty="0">
                <a:cs typeface="ＭＳ Ｐゴシック" charset="0"/>
              </a:rPr>
              <a:t> assets, and what </a:t>
            </a:r>
            <a:r>
              <a:rPr lang="en-US" sz="1800" b="1" dirty="0">
                <a:cs typeface="ＭＳ Ｐゴシック" charset="0"/>
              </a:rPr>
              <a:t>we can do</a:t>
            </a:r>
            <a:r>
              <a:rPr lang="en-US" sz="1800" dirty="0">
                <a:cs typeface="ＭＳ Ｐゴシック" charset="0"/>
              </a:rPr>
              <a:t> to keep them protected </a:t>
            </a:r>
          </a:p>
          <a:p>
            <a:pPr marL="0" indent="0">
              <a:buNone/>
              <a:defRPr/>
            </a:pPr>
            <a:endParaRPr lang="en-US" sz="1800" dirty="0"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cs typeface="ＭＳ Ｐゴシック" charset="0"/>
              </a:rPr>
              <a:t>We need to appreciate that in the wrong hands these assets </a:t>
            </a:r>
            <a:r>
              <a:rPr lang="en-US" sz="1800" b="1" dirty="0">
                <a:solidFill>
                  <a:srgbClr val="000000"/>
                </a:solidFill>
                <a:cs typeface="ＭＳ Ｐゴシック" charset="0"/>
              </a:rPr>
              <a:t>could result in </a:t>
            </a:r>
            <a:r>
              <a:rPr lang="en-US" sz="1800" b="1" dirty="0">
                <a:cs typeface="ＭＳ Ｐゴシック" charset="0"/>
              </a:rPr>
              <a:t>harm</a:t>
            </a:r>
            <a:r>
              <a:rPr lang="en-US" sz="1800" dirty="0">
                <a:cs typeface="ＭＳ Ｐゴシック" charset="0"/>
              </a:rPr>
              <a:t> to us, our colleagues, our organisation and even our families or the wider public</a:t>
            </a:r>
          </a:p>
          <a:p>
            <a:pPr marL="0" indent="0">
              <a:buNone/>
              <a:defRPr/>
            </a:pPr>
            <a:endParaRPr lang="en-US" sz="1800" dirty="0"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cs typeface="ＭＳ Ｐゴシック" charset="0"/>
              </a:rPr>
              <a:t>We need to understand that it is crucial that we, as employees, behave </a:t>
            </a:r>
            <a:r>
              <a:rPr lang="en-US" sz="1800" dirty="0">
                <a:cs typeface="ＭＳ Ｐゴシック" charset="0"/>
              </a:rPr>
              <a:t>in a </a:t>
            </a:r>
            <a:r>
              <a:rPr lang="en-US" sz="1800" b="1" dirty="0">
                <a:cs typeface="ＭＳ Ｐゴシック" charset="0"/>
              </a:rPr>
              <a:t>security-conscious way </a:t>
            </a:r>
            <a:r>
              <a:rPr lang="en-US" sz="1800" dirty="0">
                <a:cs typeface="ＭＳ Ｐゴシック" charset="0"/>
              </a:rPr>
              <a:t>on a day-to-day basis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5BACB639-7253-28B9-9DD7-50414488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4471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1DE3113A-3327-09A3-DB08-0C2479175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200"/>
              <a:t>What are our assets?</a:t>
            </a:r>
            <a:endParaRPr lang="en-US" altLang="en-US" sz="4200"/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F771955A-98A4-CBF4-898D-DA9B05A27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800"/>
              <a:t>What important assets does our organisation hold that we need to take care of?</a:t>
            </a:r>
          </a:p>
          <a:p>
            <a:pPr marL="0" indent="0">
              <a:buNone/>
            </a:pPr>
            <a:endParaRPr lang="en-US" altLang="en-US" sz="2000"/>
          </a:p>
          <a:p>
            <a:pPr marL="0" indent="0" algn="ctr">
              <a:buNone/>
            </a:pPr>
            <a:r>
              <a:rPr lang="en-US" altLang="en-US" sz="2000" u="sng"/>
              <a:t>ORGANISATION TO EDIT ACCORDINGLY </a:t>
            </a:r>
          </a:p>
          <a:p>
            <a:pPr marL="0" indent="0">
              <a:buNone/>
            </a:pPr>
            <a:endParaRPr lang="en-US" altLang="en-US" sz="200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6682EE-335E-ABE5-D667-126088320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030638"/>
              </p:ext>
            </p:extLst>
          </p:nvPr>
        </p:nvGraphicFramePr>
        <p:xfrm>
          <a:off x="2711450" y="2924944"/>
          <a:ext cx="7056958" cy="22256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8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Physical</a:t>
                      </a:r>
                    </a:p>
                  </a:txBody>
                  <a:tcPr marL="91445" marR="91445" marT="45733" marB="45733"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Information</a:t>
                      </a:r>
                    </a:p>
                  </a:txBody>
                  <a:tcPr marL="91445" marR="91445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People</a:t>
                      </a:r>
                    </a:p>
                  </a:txBody>
                  <a:tcPr marL="91445" marR="91445" marT="45733" marB="45733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Staff data</a:t>
                      </a:r>
                    </a:p>
                  </a:txBody>
                  <a:tcPr marL="91445" marR="91445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Plant or military equipment</a:t>
                      </a:r>
                    </a:p>
                  </a:txBody>
                  <a:tcPr marL="91445" marR="91445" marT="45733" marB="45733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Public</a:t>
                      </a:r>
                      <a:r>
                        <a:rPr lang="en-GB" sz="1800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data</a:t>
                      </a:r>
                      <a:endParaRPr lang="en-GB" sz="18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91445" marR="91445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Chemicals</a:t>
                      </a:r>
                    </a:p>
                  </a:txBody>
                  <a:tcPr marL="91445" marR="91445" marT="45733" marB="45733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Procedures, processes,</a:t>
                      </a:r>
                      <a:r>
                        <a:rPr lang="en-GB" sz="1800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systems</a:t>
                      </a:r>
                      <a:endParaRPr lang="en-GB" sz="18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91445" marR="91445"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Money</a:t>
                      </a:r>
                    </a:p>
                  </a:txBody>
                  <a:tcPr marL="91445" marR="91445" marT="45733" marB="45733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Intellectual</a:t>
                      </a:r>
                      <a:r>
                        <a:rPr lang="en-GB" sz="1800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property</a:t>
                      </a:r>
                      <a:endParaRPr lang="en-GB" sz="18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91445" marR="91445"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Sites or locations</a:t>
                      </a:r>
                    </a:p>
                  </a:txBody>
                  <a:tcPr marL="91445" marR="91445" marT="45733" marB="45733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Intelligence</a:t>
                      </a:r>
                    </a:p>
                  </a:txBody>
                  <a:tcPr marL="91445" marR="91445"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D836D9D1-3E24-D5BA-FED9-1D59843F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4471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4968F7B3-BA0B-ACEA-5767-4E067B272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200"/>
              <a:t>What could go wrong?</a:t>
            </a:r>
            <a:endParaRPr lang="en-US" altLang="en-US" sz="420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8ADEEE9-DF43-2803-BD7E-B69A91661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US" sz="2000" dirty="0">
                <a:cs typeface="ＭＳ Ｐゴシック" charset="0"/>
              </a:rPr>
              <a:t>What could happen if these assets got into the wrong hands?</a:t>
            </a:r>
          </a:p>
          <a:p>
            <a:pPr marL="0" indent="0">
              <a:buNone/>
              <a:defRPr/>
            </a:pPr>
            <a:endParaRPr lang="en-US" sz="2000" dirty="0">
              <a:cs typeface="ＭＳ Ｐゴシック" charset="0"/>
            </a:endParaRPr>
          </a:p>
          <a:p>
            <a:pPr marL="0" indent="0" algn="ctr">
              <a:buNone/>
              <a:defRPr/>
            </a:pPr>
            <a:r>
              <a:rPr lang="en-US" sz="2000" u="sng" dirty="0">
                <a:cs typeface="ＭＳ Ｐゴシック" charset="0"/>
              </a:rPr>
              <a:t>ORGANISATION TO EDIT ACCORDINGLY </a:t>
            </a:r>
          </a:p>
          <a:p>
            <a:pPr marL="0" indent="0">
              <a:buNone/>
              <a:defRPr/>
            </a:pPr>
            <a:endParaRPr lang="en-US" sz="2000" dirty="0"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cs typeface="ＭＳ Ｐゴシック" charset="0"/>
              </a:rPr>
              <a:t>Harm to staff wellbeing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cs typeface="ＭＳ Ｐゴシック" charset="0"/>
              </a:rPr>
              <a:t>Harm to public wellbeing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cs typeface="ＭＳ Ｐゴシック" charset="0"/>
              </a:rPr>
              <a:t>Reputational damage to the organisation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cs typeface="ＭＳ Ｐゴシック" charset="0"/>
              </a:rPr>
              <a:t>Loss of business sales, productivity or output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cs typeface="ＭＳ Ｐゴシック" charset="0"/>
              </a:rPr>
              <a:t>Loss of revenue</a:t>
            </a:r>
          </a:p>
          <a:p>
            <a:pPr>
              <a:buFont typeface="Arial" charset="0"/>
              <a:buChar char="•"/>
              <a:defRPr/>
            </a:pPr>
            <a:r>
              <a:rPr lang="en-GB" sz="2000" dirty="0">
                <a:cs typeface="ＭＳ Ｐゴシック" charset="0"/>
              </a:rPr>
              <a:t>Drop in share price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263C2389-F474-50B3-B2F1-9204C309A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4471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9EFF4051-76C0-03AC-2C0C-B73CA048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200"/>
              <a:t>What are the threats?</a:t>
            </a:r>
            <a:endParaRPr lang="en-US" altLang="en-US" sz="4200"/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972626A7-3B2D-A67F-E590-AB10AB2DC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000"/>
              <a:t>The individuals and groups that pose a threat to our organisation include:</a:t>
            </a:r>
          </a:p>
          <a:p>
            <a:pPr marL="0" indent="0">
              <a:buNone/>
            </a:pPr>
            <a:endParaRPr lang="en-US" altLang="en-US" sz="2000"/>
          </a:p>
          <a:p>
            <a:pPr marL="0" indent="0" algn="ctr">
              <a:buNone/>
            </a:pPr>
            <a:r>
              <a:rPr lang="en-US" altLang="en-US" sz="2000" u="sng"/>
              <a:t>ORGANISATION TO EDIT ACCORDINGLY </a:t>
            </a:r>
          </a:p>
          <a:p>
            <a:pPr marL="0" indent="0">
              <a:buNone/>
            </a:pPr>
            <a:endParaRPr lang="en-US" altLang="en-US" sz="2000"/>
          </a:p>
          <a:p>
            <a:pPr marL="0" indent="0"/>
            <a:r>
              <a:rPr lang="en-GB" altLang="en-US" sz="2000"/>
              <a:t> Criminals – seeking to steal information or materials</a:t>
            </a:r>
          </a:p>
          <a:p>
            <a:pPr marL="0" indent="0"/>
            <a:r>
              <a:rPr lang="en-GB" altLang="en-US" sz="2000"/>
              <a:t> Commercial competitors – seeking information on products or contracts </a:t>
            </a:r>
          </a:p>
          <a:p>
            <a:pPr marL="0" indent="0"/>
            <a:r>
              <a:rPr lang="en-GB" altLang="en-US" sz="2000"/>
              <a:t> Protest groups – looking for information or practices that validate their cause</a:t>
            </a:r>
          </a:p>
          <a:p>
            <a:pPr marL="0" indent="0"/>
            <a:r>
              <a:rPr lang="en-GB" altLang="en-US" sz="2000"/>
              <a:t> Foreign intelligence services – interested in obtaining information from UK sources to advance their own military, technological, political or economic programmes</a:t>
            </a:r>
          </a:p>
          <a:p>
            <a:pPr marL="0" indent="0"/>
            <a:r>
              <a:rPr lang="en-GB" altLang="en-US" sz="2000"/>
              <a:t> Terrorists – after information they can use to target someone or something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8114D94D-976E-47B2-E907-6748D579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4471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4FB3EC3B-3CC0-04A8-458D-D9758F27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/>
              <a:t>What might these threats do?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68124D6-0345-5593-3C13-4C8F04D6A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endParaRPr lang="en-US" sz="2200" dirty="0">
              <a:cs typeface="ＭＳ Ｐゴシック" charset="0"/>
            </a:endParaRPr>
          </a:p>
          <a:p>
            <a:pPr marL="0" indent="0" algn="ctr">
              <a:buNone/>
              <a:defRPr/>
            </a:pPr>
            <a:r>
              <a:rPr lang="en-US" sz="2400" u="sng" dirty="0">
                <a:cs typeface="ＭＳ Ｐゴシック" charset="0"/>
              </a:rPr>
              <a:t>ORGANISATION TO EDIT ACCORDINGLY </a:t>
            </a:r>
          </a:p>
          <a:p>
            <a:pPr>
              <a:buFont typeface="Arial" charset="0"/>
              <a:buChar char="•"/>
              <a:defRPr/>
            </a:pPr>
            <a:endParaRPr lang="en-US" sz="2200" dirty="0"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cs typeface="ＭＳ Ｐゴシック" charset="0"/>
              </a:rPr>
              <a:t>Access our sites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cs typeface="ＭＳ Ｐゴシック" charset="0"/>
              </a:rPr>
              <a:t>Hack our IT systems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cs typeface="ＭＳ Ｐゴシック" charset="0"/>
              </a:rPr>
              <a:t>Obtain sensitive information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cs typeface="ＭＳ Ｐゴシック" charset="0"/>
              </a:rPr>
              <a:t>Steal money or materials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cs typeface="ＭＳ Ｐゴシック" charset="0"/>
              </a:rPr>
              <a:t>Harm our employees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>
                <a:cs typeface="ＭＳ Ｐゴシック" charset="0"/>
              </a:rPr>
              <a:t>Cause physical damage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52F754D-07EC-D239-2597-E1026FA4B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4471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8A754094-C472-01D7-DA0A-109383D6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altLang="en-US" sz="4200" dirty="0">
                <a:cs typeface="Arial" panose="020B0604020202020204" pitchFamily="34" charset="0"/>
              </a:rPr>
            </a:br>
            <a:br>
              <a:rPr lang="en-GB" altLang="en-US" sz="4200" dirty="0">
                <a:cs typeface="Arial" panose="020B0604020202020204" pitchFamily="34" charset="0"/>
              </a:rPr>
            </a:br>
            <a:r>
              <a:rPr lang="en-GB" altLang="en-US" sz="4200" dirty="0">
                <a:cs typeface="Arial" panose="020B0604020202020204" pitchFamily="34" charset="0"/>
              </a:rPr>
              <a:t>What protective security measures do we have in place?</a:t>
            </a:r>
            <a:endParaRPr lang="en-US" altLang="en-US" sz="4200" dirty="0"/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4A55AF99-C9B2-7B3D-5B26-F56E2C326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en-US" u="sng" dirty="0"/>
              <a:t>ORGANISATION TO GIVE HIGH-LEVEL OVERVIEW OF SECURITY PRACTICES AND PROCEDURES</a:t>
            </a:r>
          </a:p>
          <a:p>
            <a:pPr marL="0" indent="0">
              <a:buNone/>
            </a:pPr>
            <a:endParaRPr lang="en-US" altLang="en-US" i="1" dirty="0">
              <a:solidFill>
                <a:srgbClr val="FF0000"/>
              </a:solidFill>
            </a:endParaRP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2FA2DE33-B9AF-AC92-6866-F5A69F62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4471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291F03C4-87F2-39E3-8C4E-61BAD4EF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/>
              <a:t>What can we do </a:t>
            </a:r>
            <a:r>
              <a:rPr lang="en-US" altLang="en-US" sz="4200">
                <a:solidFill>
                  <a:srgbClr val="000000"/>
                </a:solidFill>
              </a:rPr>
              <a:t>as employees here</a:t>
            </a:r>
            <a:r>
              <a:rPr lang="en-US" altLang="en-US" sz="4200"/>
              <a:t>?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37148B86-67D4-06E2-AA09-04704D821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2200"/>
              <a:t>It’s the common sense things that make a real difference. So how can we as a team </a:t>
            </a:r>
            <a:r>
              <a:rPr lang="en-US" altLang="en-US" sz="2200">
                <a:solidFill>
                  <a:srgbClr val="000000"/>
                </a:solidFill>
              </a:rPr>
              <a:t>contribute</a:t>
            </a:r>
            <a:r>
              <a:rPr lang="en-US" altLang="en-US" sz="2200"/>
              <a:t>? </a:t>
            </a:r>
          </a:p>
          <a:p>
            <a:pPr marL="0" indent="0">
              <a:buNone/>
            </a:pPr>
            <a:endParaRPr lang="en-US" altLang="en-US" sz="2200"/>
          </a:p>
          <a:p>
            <a:pPr marL="0" indent="0"/>
            <a:r>
              <a:rPr lang="en-US" altLang="en-US" sz="2000"/>
              <a:t> Wear our security passes in, but not out of the building</a:t>
            </a:r>
          </a:p>
          <a:p>
            <a:pPr marL="0" indent="0"/>
            <a:r>
              <a:rPr lang="en-US" altLang="en-US" sz="2000"/>
              <a:t> Not leave confidential documents unattended on desks or on top of printers</a:t>
            </a:r>
          </a:p>
          <a:p>
            <a:pPr marL="0" indent="0"/>
            <a:r>
              <a:rPr lang="en-US" altLang="en-US" sz="2000"/>
              <a:t> Ensure visitors have the correct passes and aren’t left unescorted</a:t>
            </a:r>
          </a:p>
          <a:p>
            <a:pPr marL="0" indent="0"/>
            <a:r>
              <a:rPr lang="en-US" altLang="en-US" sz="2000"/>
              <a:t> Lock our computers when they are left unattended</a:t>
            </a:r>
          </a:p>
          <a:p>
            <a:pPr marL="0" indent="0"/>
            <a:r>
              <a:rPr lang="en-US" altLang="en-US" sz="2000"/>
              <a:t> Make sure sensitive discussions aren’t being held outside of meeting rooms</a:t>
            </a:r>
          </a:p>
          <a:p>
            <a:pPr marL="0" indent="0"/>
            <a:r>
              <a:rPr lang="en-US" altLang="en-US" sz="2000"/>
              <a:t> Being careful about what information we put about </a:t>
            </a:r>
            <a:r>
              <a:rPr lang="en-US" altLang="en-US" sz="2000">
                <a:solidFill>
                  <a:srgbClr val="000000"/>
                </a:solidFill>
              </a:rPr>
              <a:t>ourselves and our </a:t>
            </a:r>
            <a:r>
              <a:rPr lang="en-US" altLang="en-US" sz="2000"/>
              <a:t>organisation online, such as on social media</a:t>
            </a:r>
          </a:p>
          <a:p>
            <a:pPr marL="0" indent="0"/>
            <a:r>
              <a:rPr lang="en-US" altLang="en-US" sz="2000"/>
              <a:t> Report any suspicions to security</a:t>
            </a:r>
          </a:p>
          <a:p>
            <a:pPr marL="0" indent="0">
              <a:buNone/>
            </a:pPr>
            <a:endParaRPr lang="en-US" altLang="en-US" sz="22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367294E3-6AC4-8866-F660-AC7D5290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4471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000" dirty="0">
                <a:solidFill>
                  <a:srgbClr val="898989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© Crown Copyright 2015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PSA Theme - White">
  <a:themeElements>
    <a:clrScheme name="NPSA Colours">
      <a:dk1>
        <a:srgbClr val="004960"/>
      </a:dk1>
      <a:lt1>
        <a:srgbClr val="FFFFFF"/>
      </a:lt1>
      <a:dk2>
        <a:srgbClr val="030205"/>
      </a:dk2>
      <a:lt2>
        <a:srgbClr val="9FA1A0"/>
      </a:lt2>
      <a:accent1>
        <a:srgbClr val="00A3CF"/>
      </a:accent1>
      <a:accent2>
        <a:srgbClr val="EEA630"/>
      </a:accent2>
      <a:accent3>
        <a:srgbClr val="D52F32"/>
      </a:accent3>
      <a:accent4>
        <a:srgbClr val="122E62"/>
      </a:accent4>
      <a:accent5>
        <a:srgbClr val="32174B"/>
      </a:accent5>
      <a:accent6>
        <a:srgbClr val="15612C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D29F43DE-D340-6E4F-B51A-B8A0185EC2EC}" vid="{E7F460D7-E694-6B42-8C2A-B7D6AD6B86A2}"/>
    </a:ext>
  </a:extLst>
</a:theme>
</file>

<file path=ppt/theme/theme2.xml><?xml version="1.0" encoding="utf-8"?>
<a:theme xmlns:a="http://schemas.openxmlformats.org/drawingml/2006/main" name="NPSA Theme - Heron">
  <a:themeElements>
    <a:clrScheme name="NPSA Colours">
      <a:dk1>
        <a:srgbClr val="004960"/>
      </a:dk1>
      <a:lt1>
        <a:srgbClr val="FFFFFF"/>
      </a:lt1>
      <a:dk2>
        <a:srgbClr val="030205"/>
      </a:dk2>
      <a:lt2>
        <a:srgbClr val="9FA1A0"/>
      </a:lt2>
      <a:accent1>
        <a:srgbClr val="00A3CF"/>
      </a:accent1>
      <a:accent2>
        <a:srgbClr val="EEA630"/>
      </a:accent2>
      <a:accent3>
        <a:srgbClr val="D52F32"/>
      </a:accent3>
      <a:accent4>
        <a:srgbClr val="122E62"/>
      </a:accent4>
      <a:accent5>
        <a:srgbClr val="32174B"/>
      </a:accent5>
      <a:accent6>
        <a:srgbClr val="15612C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D29F43DE-D340-6E4F-B51A-B8A0185EC2EC}" vid="{FCCC3BEB-7B27-8B4F-BFF3-BB5F239D65B8}"/>
    </a:ext>
  </a:extLst>
</a:theme>
</file>

<file path=ppt/theme/theme3.xml><?xml version="1.0" encoding="utf-8"?>
<a:theme xmlns:a="http://schemas.openxmlformats.org/drawingml/2006/main" name="NPSA Theme - Merlin">
  <a:themeElements>
    <a:clrScheme name="NPSA Colours">
      <a:dk1>
        <a:srgbClr val="004960"/>
      </a:dk1>
      <a:lt1>
        <a:srgbClr val="FFFFFF"/>
      </a:lt1>
      <a:dk2>
        <a:srgbClr val="030205"/>
      </a:dk2>
      <a:lt2>
        <a:srgbClr val="9FA1A0"/>
      </a:lt2>
      <a:accent1>
        <a:srgbClr val="00A3CF"/>
      </a:accent1>
      <a:accent2>
        <a:srgbClr val="EEA630"/>
      </a:accent2>
      <a:accent3>
        <a:srgbClr val="D52F32"/>
      </a:accent3>
      <a:accent4>
        <a:srgbClr val="122E62"/>
      </a:accent4>
      <a:accent5>
        <a:srgbClr val="32174B"/>
      </a:accent5>
      <a:accent6>
        <a:srgbClr val="15612C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D29F43DE-D340-6E4F-B51A-B8A0185EC2EC}" vid="{EED5987E-38D0-D346-9414-C70A59585CD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NPSA Theme - White</Template>
  <TotalTime>2</TotalTime>
  <Words>888</Words>
  <Application>Microsoft Macintosh PowerPoint</Application>
  <PresentationFormat>Widescreen</PresentationFormat>
  <Paragraphs>145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 Neue</vt:lpstr>
      <vt:lpstr>NPSA Theme - White</vt:lpstr>
      <vt:lpstr>NPSA Theme - Heron</vt:lpstr>
      <vt:lpstr>NPSA Theme - Merlin</vt:lpstr>
      <vt:lpstr>Your role in keeping our organisation safe and secure</vt:lpstr>
      <vt:lpstr>Contents</vt:lpstr>
      <vt:lpstr>Introduction</vt:lpstr>
      <vt:lpstr>What are our assets?</vt:lpstr>
      <vt:lpstr>What could go wrong?</vt:lpstr>
      <vt:lpstr>What are the threats?</vt:lpstr>
      <vt:lpstr>What might these threats do?</vt:lpstr>
      <vt:lpstr>  What protective security measures do we have in place?</vt:lpstr>
      <vt:lpstr>What can we do as employees here?</vt:lpstr>
      <vt:lpstr>We are all responsible…</vt:lpstr>
      <vt:lpstr> Our new security campaign </vt:lpstr>
      <vt:lpstr>What do you think?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role in keeping our organisation safe and secure</dc:title>
  <dc:creator>Tracy L</dc:creator>
  <cp:lastModifiedBy>Tracy L</cp:lastModifiedBy>
  <cp:revision>1</cp:revision>
  <dcterms:created xsi:type="dcterms:W3CDTF">2023-07-20T15:05:40Z</dcterms:created>
  <dcterms:modified xsi:type="dcterms:W3CDTF">2023-07-20T15:08:38Z</dcterms:modified>
</cp:coreProperties>
</file>