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56" r:id="rId5"/>
    <p:sldId id="257" r:id="rId6"/>
    <p:sldId id="258" r:id="rId7"/>
    <p:sldId id="259" r:id="rId8"/>
    <p:sldId id="260" r:id="rId9"/>
    <p:sldId id="261" r:id="rId10"/>
    <p:sldId id="262" r:id="rId11"/>
    <p:sldId id="263" r:id="rId12"/>
    <p:sldId id="264" r:id="rId13"/>
    <p:sldId id="267" r:id="rId14"/>
    <p:sldId id="265"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345692-286C-036B-2407-8249C5B3F7E7}" name="Shane Donnellan" initials="SD" userId="S::shane.donnellan@sbc.works::a59fefae-050d-48ed-ae4c-2747d1a77baa" providerId="AD"/>
  <p188:author id="{B4D34FB5-DB4C-E76C-C071-7CB7C3C64A36}" name="Craig Beadle" initials="CB" userId="S::craig.beadle@sbc.works::fde6e436-dd73-4750-997e-48d354feecb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76EABF-3ADF-3F47-9719-4D2261C3FFBE}" v="3" dt="2023-12-18T17:01:45.8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94673"/>
  </p:normalViewPr>
  <p:slideViewPr>
    <p:cSldViewPr snapToGrid="0">
      <p:cViewPr varScale="1">
        <p:scale>
          <a:sx n="104" d="100"/>
          <a:sy n="104" d="100"/>
        </p:scale>
        <p:origin x="232" y="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D" userId="08876007-a100-4102-b21a-38b31725880b" providerId="ADAL" clId="{9076EABF-3ADF-3F47-9719-4D2261C3FFBE}"/>
    <pc:docChg chg="custSel modSld">
      <pc:chgData name="Mark D" userId="08876007-a100-4102-b21a-38b31725880b" providerId="ADAL" clId="{9076EABF-3ADF-3F47-9719-4D2261C3FFBE}" dt="2023-12-18T17:01:45.868" v="6"/>
      <pc:docMkLst>
        <pc:docMk/>
      </pc:docMkLst>
      <pc:sldChg chg="addSp delSp modSp mod delAnim modAnim">
        <pc:chgData name="Mark D" userId="08876007-a100-4102-b21a-38b31725880b" providerId="ADAL" clId="{9076EABF-3ADF-3F47-9719-4D2261C3FFBE}" dt="2023-12-18T17:01:45.868" v="6"/>
        <pc:sldMkLst>
          <pc:docMk/>
          <pc:sldMk cId="3326747493" sldId="257"/>
        </pc:sldMkLst>
        <pc:spChg chg="add del mod">
          <ac:chgData name="Mark D" userId="08876007-a100-4102-b21a-38b31725880b" providerId="ADAL" clId="{9076EABF-3ADF-3F47-9719-4D2261C3FFBE}" dt="2023-12-18T17:01:28.927" v="3" actId="478"/>
          <ac:spMkLst>
            <pc:docMk/>
            <pc:sldMk cId="3326747493" sldId="257"/>
            <ac:spMk id="3" creationId="{95DA8835-E3C1-B164-D104-DFAEFBE6CD6D}"/>
          </ac:spMkLst>
        </pc:spChg>
        <pc:spChg chg="add mod">
          <ac:chgData name="Mark D" userId="08876007-a100-4102-b21a-38b31725880b" providerId="ADAL" clId="{9076EABF-3ADF-3F47-9719-4D2261C3FFBE}" dt="2023-12-18T17:01:45.868" v="6"/>
          <ac:spMkLst>
            <pc:docMk/>
            <pc:sldMk cId="3326747493" sldId="257"/>
            <ac:spMk id="6" creationId="{A489729F-13B8-DD01-C2ED-CE52B18E1B71}"/>
          </ac:spMkLst>
        </pc:spChg>
        <pc:picChg chg="del">
          <ac:chgData name="Mark D" userId="08876007-a100-4102-b21a-38b31725880b" providerId="ADAL" clId="{9076EABF-3ADF-3F47-9719-4D2261C3FFBE}" dt="2023-12-18T17:01:22.888" v="0" actId="478"/>
          <ac:picMkLst>
            <pc:docMk/>
            <pc:sldMk cId="3326747493" sldId="257"/>
            <ac:picMk id="4" creationId="{D3062286-B7B8-99CD-1E27-F3BD9152ACD2}"/>
          </ac:picMkLst>
        </pc:picChg>
        <pc:picChg chg="add mod">
          <ac:chgData name="Mark D" userId="08876007-a100-4102-b21a-38b31725880b" providerId="ADAL" clId="{9076EABF-3ADF-3F47-9719-4D2261C3FFBE}" dt="2023-12-18T17:01:33.784" v="5" actId="14100"/>
          <ac:picMkLst>
            <pc:docMk/>
            <pc:sldMk cId="3326747493" sldId="257"/>
            <ac:picMk id="5" creationId="{57F02336-209E-A35B-5AC2-07E9833A540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B71C16-B454-8745-B16E-8C190D895EA4}" type="datetimeFigureOut">
              <a:rPr lang="en-US" smtClean="0"/>
              <a:t>12/18/23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411C1F-3D4C-5F46-8B16-F7D051BDD0AB}" type="slidenum">
              <a:rPr lang="en-US" smtClean="0"/>
              <a:t>‹#›</a:t>
            </a:fld>
            <a:endParaRPr lang="en-US"/>
          </a:p>
        </p:txBody>
      </p:sp>
    </p:spTree>
    <p:extLst>
      <p:ext uri="{BB962C8B-B14F-4D97-AF65-F5344CB8AC3E}">
        <p14:creationId xmlns:p14="http://schemas.microsoft.com/office/powerpoint/2010/main" val="3379974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We'll begin with a short video that introduces the concept of social media auditors, as well as some of the information we'll be looking at in today's session.</a:t>
            </a:r>
          </a:p>
        </p:txBody>
      </p:sp>
      <p:sp>
        <p:nvSpPr>
          <p:cNvPr id="4" name="Slide Number Placeholder 3"/>
          <p:cNvSpPr>
            <a:spLocks noGrp="1"/>
          </p:cNvSpPr>
          <p:nvPr>
            <p:ph type="sldNum" sz="quarter" idx="5"/>
          </p:nvPr>
        </p:nvSpPr>
        <p:spPr/>
        <p:txBody>
          <a:bodyPr/>
          <a:lstStyle/>
          <a:p>
            <a:fld id="{C3411C1F-3D4C-5F46-8B16-F7D051BDD0AB}" type="slidenum">
              <a:rPr lang="en-US" smtClean="0"/>
              <a:t>2</a:t>
            </a:fld>
            <a:endParaRPr lang="en-US"/>
          </a:p>
        </p:txBody>
      </p:sp>
    </p:spTree>
    <p:extLst>
      <p:ext uri="{BB962C8B-B14F-4D97-AF65-F5344CB8AC3E}">
        <p14:creationId xmlns:p14="http://schemas.microsoft.com/office/powerpoint/2010/main" val="2253613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411C1F-3D4C-5F46-8B16-F7D051BDD0AB}" type="slidenum">
              <a:rPr lang="en-US" smtClean="0"/>
              <a:t>3</a:t>
            </a:fld>
            <a:endParaRPr lang="en-US"/>
          </a:p>
        </p:txBody>
      </p:sp>
    </p:spTree>
    <p:extLst>
      <p:ext uri="{BB962C8B-B14F-4D97-AF65-F5344CB8AC3E}">
        <p14:creationId xmlns:p14="http://schemas.microsoft.com/office/powerpoint/2010/main" val="791341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solidFill>
                  <a:srgbClr val="403F41"/>
                </a:solidFill>
              </a:rPr>
              <a:t>Auditors are </a:t>
            </a:r>
            <a:r>
              <a:rPr lang="en-GB">
                <a:solidFill>
                  <a:srgbClr val="403F41"/>
                </a:solidFill>
                <a:cs typeface="Calibri"/>
              </a:rPr>
              <a:t>individuals who attend premises and outside spaces, with the aim of capturing staff and property on camera, the content from which is often uploaded to social media and video platforms </a:t>
            </a:r>
            <a:endParaRPr lang="en-GB">
              <a:solidFill>
                <a:srgbClr val="403F41"/>
              </a:solidFill>
              <a:latin typeface="Seravek Light"/>
              <a:cs typeface="Calibri"/>
            </a:endParaRPr>
          </a:p>
          <a:p>
            <a:pPr>
              <a:defRPr/>
            </a:pPr>
            <a:endParaRPr lang="en-GB">
              <a:solidFill>
                <a:srgbClr val="403F41"/>
              </a:solidFill>
              <a:latin typeface="Seravek Light"/>
              <a:cs typeface="Calibri"/>
            </a:endParaRPr>
          </a:p>
          <a:p>
            <a:pPr>
              <a:defRPr/>
            </a:pPr>
            <a:r>
              <a:rPr lang="en-GB">
                <a:solidFill>
                  <a:srgbClr val="403F41"/>
                </a:solidFill>
              </a:rPr>
              <a:t>We refer to them as Auditors as it’s the term most associated with them online. Other terms include social media auditors and citizen journalists. </a:t>
            </a:r>
          </a:p>
          <a:p>
            <a:pPr>
              <a:defRPr/>
            </a:pPr>
            <a:endParaRPr lang="en-GB">
              <a:solidFill>
                <a:srgbClr val="403F41"/>
              </a:solidFill>
              <a:latin typeface="Seravek Light"/>
              <a:cs typeface="Calibri"/>
            </a:endParaRPr>
          </a:p>
          <a:p>
            <a:pPr>
              <a:defRPr/>
            </a:pPr>
            <a:r>
              <a:rPr lang="en-GB">
                <a:solidFill>
                  <a:srgbClr val="403F41"/>
                </a:solidFill>
              </a:rPr>
              <a:t>Auditors take advantage of the understandable concerns from personnel when staff and premises are photographed or filmed. Auditors often attempt to provoke staff and security in order to elicit heightened reactions, at times asserting that staff are overstepping legal boundaries. They are well versed in their own rights and frequently cite legislation when challenged. </a:t>
            </a:r>
            <a:endParaRPr lang="en-GB">
              <a:solidFill>
                <a:srgbClr val="403F41"/>
              </a:solidFill>
              <a:cs typeface="Calibri"/>
            </a:endParaRPr>
          </a:p>
          <a:p>
            <a:pPr>
              <a:defRPr/>
            </a:pPr>
            <a:endParaRPr lang="en-GB">
              <a:solidFill>
                <a:srgbClr val="403F41"/>
              </a:solidFill>
            </a:endParaRPr>
          </a:p>
          <a:p>
            <a:pPr>
              <a:defRPr/>
            </a:pPr>
            <a:r>
              <a:rPr lang="en-GB">
                <a:solidFill>
                  <a:srgbClr val="403F41"/>
                </a:solidFill>
              </a:rPr>
              <a:t>Issues typically arise when staff and security engage in a hostile manner, by quoting legislation incorrectly, or by giving inaccurate statements such as “You are not allowed to film here”. </a:t>
            </a:r>
          </a:p>
          <a:p>
            <a:pPr>
              <a:defRPr/>
            </a:pPr>
            <a:endParaRPr lang="en-GB">
              <a:solidFill>
                <a:srgbClr val="403F41"/>
              </a:solidFill>
            </a:endParaRPr>
          </a:p>
          <a:p>
            <a:pPr>
              <a:defRPr/>
            </a:pPr>
            <a:r>
              <a:rPr lang="en-GB">
                <a:solidFill>
                  <a:srgbClr val="403F41"/>
                </a:solidFill>
              </a:rPr>
              <a:t>It is not an offence to be an Auditor or to film personnel and property from a place the Auditor is allowed to be. This includes filming private property with a drone where a drone is allowed to fly. </a:t>
            </a:r>
          </a:p>
          <a:p>
            <a:pPr>
              <a:defRPr/>
            </a:pPr>
            <a:endParaRPr lang="en-GB">
              <a:solidFill>
                <a:srgbClr val="403F41"/>
              </a:solidFill>
              <a:latin typeface="Seravek Light"/>
              <a:cs typeface="Calibri"/>
            </a:endParaRPr>
          </a:p>
          <a:p>
            <a:pPr>
              <a:defRPr/>
            </a:pPr>
            <a:r>
              <a:rPr lang="en-GB">
                <a:solidFill>
                  <a:srgbClr val="403F41"/>
                </a:solidFill>
              </a:rPr>
              <a:t>Auditing activity is mostly harmless, and the amount of compromising information gathered by filming vehicles, personnel, equipment or the facility itself is generally minimal. </a:t>
            </a:r>
          </a:p>
          <a:p>
            <a:pPr>
              <a:defRPr/>
            </a:pPr>
            <a:endParaRPr lang="en-GB">
              <a:solidFill>
                <a:srgbClr val="403F41"/>
              </a:solidFill>
              <a:latin typeface="Seravek Light"/>
              <a:cs typeface="Calibri"/>
            </a:endParaRPr>
          </a:p>
          <a:p>
            <a:pPr>
              <a:defRPr/>
            </a:pPr>
            <a:endParaRPr lang="en-US">
              <a:solidFill>
                <a:srgbClr val="000000"/>
              </a:solidFill>
              <a:latin typeface="Calibri" panose="020F0502020204030204"/>
              <a:cs typeface="Calibri"/>
            </a:endParaRPr>
          </a:p>
        </p:txBody>
      </p:sp>
      <p:sp>
        <p:nvSpPr>
          <p:cNvPr id="4" name="Slide Number Placeholder 3"/>
          <p:cNvSpPr>
            <a:spLocks noGrp="1"/>
          </p:cNvSpPr>
          <p:nvPr>
            <p:ph type="sldNum" sz="quarter" idx="5"/>
          </p:nvPr>
        </p:nvSpPr>
        <p:spPr/>
        <p:txBody>
          <a:bodyPr/>
          <a:lstStyle/>
          <a:p>
            <a:fld id="{C3411C1F-3D4C-5F46-8B16-F7D051BDD0AB}" type="slidenum">
              <a:rPr lang="en-US" smtClean="0"/>
              <a:t>4</a:t>
            </a:fld>
            <a:endParaRPr lang="en-US"/>
          </a:p>
        </p:txBody>
      </p:sp>
    </p:spTree>
    <p:extLst>
      <p:ext uri="{BB962C8B-B14F-4D97-AF65-F5344CB8AC3E}">
        <p14:creationId xmlns:p14="http://schemas.microsoft.com/office/powerpoint/2010/main" val="4249818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solidFill>
                  <a:srgbClr val="403F41"/>
                </a:solidFill>
              </a:rPr>
              <a:t>Whilst filming sensitive locations may be an indication of a hostile intent, hostile reconnaissance is almost always done covertly. Auditors want to be noticed to create engagement opportunities: they conduct their filming openly, often narrating their footage. </a:t>
            </a:r>
            <a:endParaRPr lang="en-GB"/>
          </a:p>
          <a:p>
            <a:pPr>
              <a:defRPr/>
            </a:pPr>
            <a:endParaRPr lang="en-GB">
              <a:solidFill>
                <a:srgbClr val="403F41"/>
              </a:solidFill>
              <a:cs typeface="Calibri"/>
            </a:endParaRPr>
          </a:p>
          <a:p>
            <a:pPr>
              <a:defRPr/>
            </a:pPr>
            <a:r>
              <a:rPr lang="en-GB">
                <a:solidFill>
                  <a:srgbClr val="403F41"/>
                </a:solidFill>
              </a:rPr>
              <a:t>While the Auditors themselves might not have hostile intent, the content they create and post online could be viewed by genuine hostile actors. As such, conveying an air of a professional security culture is helpful – such as highlighting the CCTV which alerted you to their presence – but without giving unnecessary insight into your security infrastructure or procedures. </a:t>
            </a:r>
            <a:endParaRPr lang="en-GB"/>
          </a:p>
          <a:p>
            <a:endParaRPr lang="en-GB">
              <a:solidFill>
                <a:srgbClr val="403F41"/>
              </a:solidFill>
              <a:latin typeface="Seravek Light"/>
            </a:endParaRPr>
          </a:p>
          <a:p>
            <a:r>
              <a:rPr lang="en-GB"/>
              <a:t>If you’re familiar with the See, Check and Notify (</a:t>
            </a:r>
            <a:r>
              <a:rPr lang="en-GB" err="1"/>
              <a:t>SCaN</a:t>
            </a:r>
            <a:r>
              <a:rPr lang="en-GB"/>
              <a:t>) guidance, engaging with Auditors would align as part of the ‘Check’ section. </a:t>
            </a:r>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C3411C1F-3D4C-5F46-8B16-F7D051BDD0AB}" type="slidenum">
              <a:rPr lang="en-US" smtClean="0"/>
              <a:t>5</a:t>
            </a:fld>
            <a:endParaRPr lang="en-US"/>
          </a:p>
        </p:txBody>
      </p:sp>
    </p:spTree>
    <p:extLst>
      <p:ext uri="{BB962C8B-B14F-4D97-AF65-F5344CB8AC3E}">
        <p14:creationId xmlns:p14="http://schemas.microsoft.com/office/powerpoint/2010/main" val="2221399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403F41"/>
                </a:solidFill>
                <a:effectLst/>
                <a:latin typeface="Seravek Light"/>
              </a:rPr>
              <a:t>Everyone has a role to play in security. There have been incidents when unsuspecting members of staff have been approached when entering or exiting their workplaces.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403F41"/>
                </a:solidFill>
                <a:effectLst/>
                <a:latin typeface="Seravek Light"/>
              </a:rPr>
              <a:t>Because Auditors can rely on confusion and intimidation, making staff aware – and prepared – is an important aspect of protecting against such tactics.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403F41"/>
                </a:solidFill>
                <a:effectLst/>
                <a:latin typeface="Seravek Light"/>
              </a:rPr>
              <a:t>It is important that all staff remain polite and professional if responding to a situation. where someone is recording premises and/or staff. When engaging, remember that your first words will often dictate the tone of the interaction. </a:t>
            </a:r>
          </a:p>
          <a:p>
            <a:endParaRPr lang="en-US"/>
          </a:p>
        </p:txBody>
      </p:sp>
      <p:sp>
        <p:nvSpPr>
          <p:cNvPr id="4" name="Slide Number Placeholder 3"/>
          <p:cNvSpPr>
            <a:spLocks noGrp="1"/>
          </p:cNvSpPr>
          <p:nvPr>
            <p:ph type="sldNum" sz="quarter" idx="5"/>
          </p:nvPr>
        </p:nvSpPr>
        <p:spPr/>
        <p:txBody>
          <a:bodyPr/>
          <a:lstStyle/>
          <a:p>
            <a:fld id="{C3411C1F-3D4C-5F46-8B16-F7D051BDD0AB}" type="slidenum">
              <a:rPr lang="en-US" smtClean="0"/>
              <a:t>6</a:t>
            </a:fld>
            <a:endParaRPr lang="en-US"/>
          </a:p>
        </p:txBody>
      </p:sp>
    </p:spTree>
    <p:extLst>
      <p:ext uri="{BB962C8B-B14F-4D97-AF65-F5344CB8AC3E}">
        <p14:creationId xmlns:p14="http://schemas.microsoft.com/office/powerpoint/2010/main" val="4093903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When interacting with suspected Auditors, we recommend a CALM approach</a:t>
            </a:r>
            <a:endParaRPr lang="en-US">
              <a:cs typeface="Calibri"/>
            </a:endParaRPr>
          </a:p>
          <a:p>
            <a:endParaRPr lang="en-US">
              <a:cs typeface="Calibri"/>
            </a:endParaRPr>
          </a:p>
          <a:p>
            <a:endParaRPr lang="en-US"/>
          </a:p>
          <a:p>
            <a:r>
              <a:rPr lang="en-GB" b="1">
                <a:solidFill>
                  <a:srgbClr val="403F41"/>
                </a:solidFill>
              </a:rPr>
              <a:t>First, chat with suspected Auditors in a friendly manner</a:t>
            </a:r>
            <a:r>
              <a:rPr lang="en-GB">
                <a:solidFill>
                  <a:srgbClr val="403F41"/>
                </a:solidFill>
              </a:rPr>
              <a:t>. </a:t>
            </a:r>
            <a:endParaRPr lang="en-GB"/>
          </a:p>
          <a:p>
            <a:endParaRPr lang="en-GB">
              <a:solidFill>
                <a:srgbClr val="403F41"/>
              </a:solidFill>
            </a:endParaRPr>
          </a:p>
          <a:p>
            <a:r>
              <a:rPr lang="en-GB">
                <a:solidFill>
                  <a:srgbClr val="403F41"/>
                </a:solidFill>
              </a:rPr>
              <a:t>A professional greeting will often work better than a more confrontational approach</a:t>
            </a:r>
          </a:p>
          <a:p>
            <a:endParaRPr lang="en-GB">
              <a:solidFill>
                <a:srgbClr val="403F41"/>
              </a:solidFill>
            </a:endParaRPr>
          </a:p>
          <a:p>
            <a:r>
              <a:rPr lang="en-GB">
                <a:solidFill>
                  <a:srgbClr val="403F41"/>
                </a:solidFill>
              </a:rPr>
              <a:t>e.g. </a:t>
            </a:r>
            <a:endParaRPr lang="en-US">
              <a:solidFill>
                <a:srgbClr val="403F41"/>
              </a:solidFill>
            </a:endParaRPr>
          </a:p>
          <a:p>
            <a:pPr marL="171450" indent="-171450">
              <a:buFont typeface="Calibri"/>
              <a:buChar char="-"/>
            </a:pPr>
            <a:r>
              <a:rPr lang="en-GB">
                <a:solidFill>
                  <a:srgbClr val="403F41"/>
                </a:solidFill>
              </a:rPr>
              <a:t>“How’s it going today?”</a:t>
            </a:r>
            <a:endParaRPr lang="en-US">
              <a:solidFill>
                <a:srgbClr val="403F41"/>
              </a:solidFill>
            </a:endParaRPr>
          </a:p>
          <a:p>
            <a:pPr marL="171450" indent="-171450">
              <a:buFont typeface="Calibri"/>
              <a:buChar char="-"/>
            </a:pPr>
            <a:r>
              <a:rPr lang="en-GB">
                <a:solidFill>
                  <a:srgbClr val="403F41"/>
                </a:solidFill>
              </a:rPr>
              <a:t>“I was curious what you were doing out here”</a:t>
            </a:r>
            <a:endParaRPr lang="en-US">
              <a:solidFill>
                <a:srgbClr val="403F41"/>
              </a:solidFill>
            </a:endParaRPr>
          </a:p>
          <a:p>
            <a:pPr marL="171450" indent="-171450">
              <a:buFont typeface="Calibri"/>
              <a:buChar char="-"/>
            </a:pPr>
            <a:r>
              <a:rPr lang="en-GB">
                <a:solidFill>
                  <a:srgbClr val="403F41"/>
                </a:solidFill>
              </a:rPr>
              <a:t>“Our control room noticed you around the area and have asked me to see what you are doing, and if you need any help?”</a:t>
            </a:r>
            <a:endParaRPr lang="en-US">
              <a:solidFill>
                <a:srgbClr val="403F41"/>
              </a:solidFill>
              <a:cs typeface="Calibri"/>
            </a:endParaRPr>
          </a:p>
          <a:p>
            <a:endParaRPr lang="en-GB">
              <a:solidFill>
                <a:srgbClr val="403F41"/>
              </a:solidFill>
            </a:endParaRPr>
          </a:p>
          <a:p>
            <a:r>
              <a:rPr lang="en-GB">
                <a:solidFill>
                  <a:srgbClr val="403F41"/>
                </a:solidFill>
              </a:rPr>
              <a:t>Remember that the goal of Auditing is often to generate controversial content. A friendly opening will minimise the risk of this happening while ensuring you remain vigilant and a maintain a strong security culture.</a:t>
            </a:r>
            <a:endParaRPr lang="en-US">
              <a:solidFill>
                <a:srgbClr val="403F41"/>
              </a:solidFill>
            </a:endParaRPr>
          </a:p>
          <a:p>
            <a:endParaRPr lang="en-GB">
              <a:solidFill>
                <a:srgbClr val="403F41"/>
              </a:solidFill>
              <a:latin typeface="Seravek Light"/>
            </a:endParaRPr>
          </a:p>
          <a:p>
            <a:endParaRPr lang="en-GB">
              <a:solidFill>
                <a:srgbClr val="403F41"/>
              </a:solidFill>
            </a:endParaRPr>
          </a:p>
          <a:p>
            <a:r>
              <a:rPr lang="en-US">
                <a:solidFill>
                  <a:srgbClr val="403F41"/>
                </a:solidFill>
              </a:rPr>
              <a:t>Next, </a:t>
            </a:r>
            <a:r>
              <a:rPr lang="en-US" b="1">
                <a:solidFill>
                  <a:srgbClr val="403F41"/>
                </a:solidFill>
              </a:rPr>
              <a:t>Assess for hostile intent</a:t>
            </a:r>
            <a:r>
              <a:rPr lang="en-US">
                <a:solidFill>
                  <a:srgbClr val="403F41"/>
                </a:solidFill>
              </a:rPr>
              <a:t>.</a:t>
            </a:r>
          </a:p>
          <a:p>
            <a:endParaRPr lang="en-US">
              <a:solidFill>
                <a:srgbClr val="403F41"/>
              </a:solidFill>
            </a:endParaRPr>
          </a:p>
          <a:p>
            <a:r>
              <a:rPr lang="en-US">
                <a:solidFill>
                  <a:srgbClr val="403F41"/>
                </a:solidFill>
              </a:rPr>
              <a:t>C</a:t>
            </a:r>
            <a:r>
              <a:rPr lang="en-GB" err="1">
                <a:solidFill>
                  <a:srgbClr val="403F41"/>
                </a:solidFill>
              </a:rPr>
              <a:t>onfirm</a:t>
            </a:r>
            <a:r>
              <a:rPr lang="en-GB">
                <a:solidFill>
                  <a:srgbClr val="403F41"/>
                </a:solidFill>
              </a:rPr>
              <a:t> the suspected Auditor’s intent while continuing to evaluate for other potential threats they might pose, or may provide a distraction for.</a:t>
            </a:r>
            <a:endParaRPr lang="en-US">
              <a:solidFill>
                <a:srgbClr val="403F41"/>
              </a:solidFill>
            </a:endParaRPr>
          </a:p>
          <a:p>
            <a:endParaRPr lang="en-GB">
              <a:solidFill>
                <a:srgbClr val="403F41"/>
              </a:solidFill>
            </a:endParaRPr>
          </a:p>
          <a:p>
            <a:r>
              <a:rPr lang="en-GB">
                <a:solidFill>
                  <a:srgbClr val="403F41"/>
                </a:solidFill>
              </a:rPr>
              <a:t>Auditors will often either identify themselves as a social media Auditor, or state that they do not need to provide a reason to film. If the Auditor provides a name of social media account, this could be noted down to check at a later point.</a:t>
            </a:r>
            <a:endParaRPr lang="en-US">
              <a:solidFill>
                <a:srgbClr val="403F41"/>
              </a:solidFill>
            </a:endParaRPr>
          </a:p>
          <a:p>
            <a:endParaRPr lang="en-GB">
              <a:solidFill>
                <a:srgbClr val="403F41"/>
              </a:solidFill>
            </a:endParaRPr>
          </a:p>
          <a:p>
            <a:r>
              <a:rPr lang="en-GB">
                <a:solidFill>
                  <a:srgbClr val="403F41"/>
                </a:solidFill>
              </a:rPr>
              <a:t>If you feel the Auditor’s behaviour may represent a genuine security risk or feel there is a risk for the personal information of staff to be misused, call the police. The police will assess whether they need to attend based on the information provided. The incident record will also assist in building an intelligence picture around such activity.</a:t>
            </a:r>
            <a:endParaRPr lang="en-US">
              <a:solidFill>
                <a:srgbClr val="403F41"/>
              </a:solidFill>
            </a:endParaRPr>
          </a:p>
          <a:p>
            <a:endParaRPr lang="en-GB">
              <a:solidFill>
                <a:srgbClr val="403F41"/>
              </a:solidFill>
              <a:latin typeface="Seravek Light"/>
            </a:endParaRPr>
          </a:p>
          <a:p>
            <a:endParaRPr lang="en-GB">
              <a:solidFill>
                <a:srgbClr val="403F41"/>
              </a:solidFill>
              <a:effectLst/>
              <a:latin typeface="Seravek Light"/>
            </a:endParaRPr>
          </a:p>
          <a:p>
            <a:r>
              <a:rPr lang="en-GB" b="1">
                <a:solidFill>
                  <a:srgbClr val="403F41"/>
                </a:solidFill>
              </a:rPr>
              <a:t>Thirdly, Limit interactions beyond what’s necessary.</a:t>
            </a:r>
            <a:endParaRPr lang="en-US">
              <a:solidFill>
                <a:srgbClr val="403F41"/>
              </a:solidFill>
            </a:endParaRPr>
          </a:p>
          <a:p>
            <a:endParaRPr lang="en-GB">
              <a:solidFill>
                <a:srgbClr val="403F41"/>
              </a:solidFill>
            </a:endParaRPr>
          </a:p>
          <a:p>
            <a:r>
              <a:rPr lang="en-GB">
                <a:solidFill>
                  <a:srgbClr val="403F41"/>
                </a:solidFill>
              </a:rPr>
              <a:t>Aim to keep interactions with Auditors as short as you can while maintaining your security presence. </a:t>
            </a:r>
            <a:endParaRPr lang="en-US">
              <a:solidFill>
                <a:srgbClr val="403F41"/>
              </a:solidFill>
            </a:endParaRPr>
          </a:p>
          <a:p>
            <a:endParaRPr lang="en-GB">
              <a:solidFill>
                <a:srgbClr val="403F41"/>
              </a:solidFill>
            </a:endParaRPr>
          </a:p>
          <a:p>
            <a:r>
              <a:rPr lang="en-GB">
                <a:solidFill>
                  <a:srgbClr val="403F41"/>
                </a:solidFill>
              </a:rPr>
              <a:t>Auditor activities rely on generating and maintaining negative encounters, so by limiting interactions you minimise the scope for negative content from video or audio recordings.</a:t>
            </a:r>
            <a:endParaRPr lang="en-US">
              <a:solidFill>
                <a:srgbClr val="403F41"/>
              </a:solidFill>
            </a:endParaRPr>
          </a:p>
          <a:p>
            <a:endParaRPr lang="en-GB">
              <a:solidFill>
                <a:srgbClr val="403F41"/>
              </a:solidFill>
            </a:endParaRPr>
          </a:p>
          <a:p>
            <a:r>
              <a:rPr lang="en-GB">
                <a:solidFill>
                  <a:srgbClr val="403F41"/>
                </a:solidFill>
              </a:rPr>
              <a:t>Everyone interacting with Auditors should be particularly mindful of avoiding the use of inappropriate or offensive language – and remember: the goal for Auditors is often to provoke such reactions in order to generate online engagement.</a:t>
            </a:r>
            <a:endParaRPr lang="en-GB"/>
          </a:p>
          <a:p>
            <a:endParaRPr lang="en-GB">
              <a:solidFill>
                <a:srgbClr val="403F41"/>
              </a:solidFill>
              <a:effectLst/>
              <a:latin typeface="Seravek Light"/>
            </a:endParaRPr>
          </a:p>
          <a:p>
            <a:endParaRPr lang="en-GB">
              <a:solidFill>
                <a:srgbClr val="403F41"/>
              </a:solidFill>
              <a:effectLst/>
              <a:latin typeface="Seravek Light"/>
            </a:endParaRPr>
          </a:p>
          <a:p>
            <a:r>
              <a:rPr lang="en-GB" b="1"/>
              <a:t>Lastly, you should continue to Monitor Auditors</a:t>
            </a:r>
            <a:endParaRPr lang="en-US"/>
          </a:p>
          <a:p>
            <a:endParaRPr lang="en-GB"/>
          </a:p>
          <a:p>
            <a:r>
              <a:rPr lang="en-GB"/>
              <a:t>You should ensure that they don’t escalate into a threat, such as attempting to breach a perimeter.</a:t>
            </a:r>
            <a:endParaRPr lang="en-US">
              <a:cs typeface="Calibri"/>
            </a:endParaRPr>
          </a:p>
          <a:p>
            <a:endParaRPr lang="en-GB"/>
          </a:p>
          <a:p>
            <a:r>
              <a:rPr lang="en-GB"/>
              <a:t>This can be done from a distance to avoid unnecessary encounters, if you are able to do so effectively.</a:t>
            </a:r>
            <a:endParaRPr lang="en-US"/>
          </a:p>
          <a:p>
            <a:endParaRPr lang="en-GB"/>
          </a:p>
          <a:p>
            <a:r>
              <a:rPr lang="en-GB"/>
              <a:t>If escalation does occur, or you have other concerns, you should notify the police.</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C3411C1F-3D4C-5F46-8B16-F7D051BDD0AB}" type="slidenum">
              <a:rPr lang="en-US" smtClean="0"/>
              <a:t>7</a:t>
            </a:fld>
            <a:endParaRPr lang="en-US"/>
          </a:p>
        </p:txBody>
      </p:sp>
    </p:spTree>
    <p:extLst>
      <p:ext uri="{BB962C8B-B14F-4D97-AF65-F5344CB8AC3E}">
        <p14:creationId xmlns:p14="http://schemas.microsoft.com/office/powerpoint/2010/main" val="1732647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403F41"/>
                </a:solidFill>
                <a:effectLst/>
                <a:latin typeface="Seravek Light"/>
              </a:rPr>
              <a:t>There are no powers prohibiting the taking of photographs or video in a public place</a:t>
            </a:r>
            <a:r>
              <a:rPr lang="en-GB">
                <a:solidFill>
                  <a:srgbClr val="403F41"/>
                </a:solidFill>
                <a:effectLst/>
                <a:latin typeface="Seravek Light"/>
              </a:rPr>
              <a:t>. Therefore, members of the public should not be prevented from doing so. Invasion of Privacy is not a criminal offence and is rarely a police matter. </a:t>
            </a:r>
            <a:r>
              <a:rPr lang="en-GB">
                <a:solidFill>
                  <a:srgbClr val="403F41"/>
                </a:solidFill>
              </a:rPr>
              <a:t>Trespassing is not classed as a criminal offence, but police may attend to assess if there are any offences or provide advice. </a:t>
            </a:r>
            <a:endParaRPr lang="en-US"/>
          </a:p>
          <a:p>
            <a:pPr marL="0" marR="0" lvl="0" indent="0" algn="l" defTabSz="914400">
              <a:lnSpc>
                <a:spcPct val="100000"/>
              </a:lnSpc>
              <a:spcBef>
                <a:spcPts val="0"/>
              </a:spcBef>
              <a:spcAft>
                <a:spcPts val="0"/>
              </a:spcAft>
              <a:buClrTx/>
              <a:buSzTx/>
              <a:buFontTx/>
              <a:buNone/>
              <a:tabLst/>
              <a:defRPr/>
            </a:pPr>
            <a:endParaRPr lang="en-GB">
              <a:solidFill>
                <a:srgbClr val="403F41"/>
              </a:solidFill>
              <a:effectLst/>
              <a:latin typeface="Seravek Light"/>
            </a:endParaRPr>
          </a:p>
          <a:p>
            <a:r>
              <a:rPr lang="en-GB">
                <a:solidFill>
                  <a:srgbClr val="403F41"/>
                </a:solidFill>
                <a:effectLst/>
                <a:latin typeface="Seravek Light"/>
              </a:rPr>
              <a:t>Similarly, drones are largely allowed to fly in UK airspace without requiring permission. There are a few exceptions, including: </a:t>
            </a:r>
          </a:p>
          <a:p>
            <a:endParaRPr lang="en-GB">
              <a:solidFill>
                <a:srgbClr val="403F41"/>
              </a:solidFill>
              <a:effectLst/>
              <a:latin typeface="Seravek Light"/>
            </a:endParaRPr>
          </a:p>
          <a:p>
            <a:r>
              <a:rPr lang="en-GB">
                <a:solidFill>
                  <a:srgbClr val="403F41"/>
                </a:solidFill>
                <a:effectLst/>
                <a:latin typeface="Seravek Light"/>
              </a:rPr>
              <a:t>- Flight Restriction Zones (FRZs) – usually around airports and aerodromes </a:t>
            </a:r>
          </a:p>
          <a:p>
            <a:r>
              <a:rPr lang="en-GB">
                <a:solidFill>
                  <a:srgbClr val="403F41"/>
                </a:solidFill>
                <a:effectLst/>
                <a:latin typeface="Seravek Light"/>
              </a:rPr>
              <a:t>- Airspace Restriction Order (ARO) areas – usually around sensitive or protected sites. AROs can be permanent or temporary </a:t>
            </a:r>
          </a:p>
          <a:p>
            <a:r>
              <a:rPr lang="en-GB">
                <a:solidFill>
                  <a:srgbClr val="403F41"/>
                </a:solidFill>
                <a:effectLst/>
                <a:latin typeface="Seravek Light"/>
              </a:rPr>
              <a:t>- Over crowded places, regardless of drone size </a:t>
            </a:r>
          </a:p>
          <a:p>
            <a:endParaRPr lang="en-GB">
              <a:solidFill>
                <a:srgbClr val="403F41"/>
              </a:solidFill>
              <a:effectLst/>
              <a:latin typeface="Seravek Light"/>
            </a:endParaRPr>
          </a:p>
          <a:p>
            <a:r>
              <a:rPr lang="en-GB">
                <a:solidFill>
                  <a:srgbClr val="403F41"/>
                </a:solidFill>
                <a:effectLst/>
                <a:latin typeface="Seravek Light"/>
              </a:rPr>
              <a:t>This does not mean Auditors cannot commit offences when flying a drone over or near buildings. The police should be called if you believe an offence is being committed.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rgbClr val="403F41"/>
              </a:solidFill>
              <a:effectLst/>
              <a:latin typeface="Seravek Light"/>
            </a:endParaRPr>
          </a:p>
          <a:p>
            <a:pPr>
              <a:defRPr/>
            </a:pPr>
            <a:endParaRPr lang="en-GB">
              <a:solidFill>
                <a:srgbClr val="403F41"/>
              </a:solidFill>
              <a:latin typeface="Seravek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403F41"/>
                </a:solidFill>
                <a:effectLst/>
                <a:latin typeface="Seravek Light"/>
              </a:rPr>
              <a:t>There can be uncertainty around what areas of a property are privately and publicly owned.</a:t>
            </a:r>
            <a:r>
              <a:rPr lang="en-GB">
                <a:solidFill>
                  <a:srgbClr val="403F41"/>
                </a:solidFill>
                <a:effectLst/>
                <a:latin typeface="Seravek Light"/>
              </a:rPr>
              <a:t> Site security should be clear where the borders of their property and land begin, including ensuring there is adequate signage and perimeter fencing. </a:t>
            </a:r>
          </a:p>
          <a:p>
            <a:endParaRPr lang="en-GB">
              <a:solidFill>
                <a:srgbClr val="403F41"/>
              </a:solidFill>
              <a:latin typeface="Seravek Light"/>
            </a:endParaRPr>
          </a:p>
          <a:p>
            <a:pPr>
              <a:defRPr/>
            </a:pPr>
            <a:endParaRPr lang="en-US">
              <a:solidFill>
                <a:srgbClr val="000000"/>
              </a:solidFill>
              <a:latin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403F41"/>
                </a:solidFill>
                <a:effectLst/>
                <a:latin typeface="Seravek Light"/>
              </a:rPr>
              <a:t>There have been occasions where Auditors have gained access to private property. </a:t>
            </a:r>
            <a:r>
              <a:rPr lang="en-GB" b="1">
                <a:solidFill>
                  <a:srgbClr val="403F41"/>
                </a:solidFill>
                <a:effectLst/>
                <a:latin typeface="Seravek Light"/>
              </a:rPr>
              <a:t>Existing security plans should be used in these instances,</a:t>
            </a:r>
            <a:r>
              <a:rPr lang="en-GB">
                <a:solidFill>
                  <a:srgbClr val="403F41"/>
                </a:solidFill>
                <a:effectLst/>
                <a:latin typeface="Seravek Light"/>
              </a:rPr>
              <a:t> which should include contacting the police if there are any concerns for safety or possible criminal activity.</a:t>
            </a:r>
          </a:p>
          <a:p>
            <a:endParaRPr lang="en-US"/>
          </a:p>
          <a:p>
            <a:pPr>
              <a:defRPr/>
            </a:pPr>
            <a:endParaRPr lang="en-US">
              <a:solidFill>
                <a:srgbClr val="000000"/>
              </a:solidFill>
              <a:latin typeface="Calibri" panose="020F0502020204030204"/>
              <a:cs typeface="Calibri" panose="020F0502020204030204"/>
            </a:endParaRPr>
          </a:p>
          <a:p>
            <a:pPr>
              <a:defRPr/>
            </a:pPr>
            <a:r>
              <a:rPr lang="en-GB">
                <a:solidFill>
                  <a:srgbClr val="403F41"/>
                </a:solidFill>
                <a:latin typeface="Seravek Light"/>
              </a:rPr>
              <a:t>And remember – </a:t>
            </a:r>
            <a:r>
              <a:rPr lang="en-GB" b="1">
                <a:solidFill>
                  <a:srgbClr val="403F41"/>
                </a:solidFill>
                <a:latin typeface="Seravek Light"/>
              </a:rPr>
              <a:t>while</a:t>
            </a:r>
            <a:r>
              <a:rPr lang="en-GB" b="1">
                <a:solidFill>
                  <a:srgbClr val="403F41"/>
                </a:solidFill>
                <a:effectLst/>
                <a:latin typeface="Seravek Light"/>
              </a:rPr>
              <a:t> the Auditors themselves might not have hostile intent,</a:t>
            </a:r>
            <a:r>
              <a:rPr lang="en-GB">
                <a:solidFill>
                  <a:srgbClr val="403F41"/>
                </a:solidFill>
                <a:effectLst/>
                <a:latin typeface="Seravek Light"/>
              </a:rPr>
              <a:t> the content they create and post online could be viewed by genuine hostile actors.</a:t>
            </a:r>
            <a:endParaRPr lang="en-US"/>
          </a:p>
        </p:txBody>
      </p:sp>
      <p:sp>
        <p:nvSpPr>
          <p:cNvPr id="4" name="Slide Number Placeholder 3"/>
          <p:cNvSpPr>
            <a:spLocks noGrp="1"/>
          </p:cNvSpPr>
          <p:nvPr>
            <p:ph type="sldNum" sz="quarter" idx="5"/>
          </p:nvPr>
        </p:nvSpPr>
        <p:spPr/>
        <p:txBody>
          <a:bodyPr/>
          <a:lstStyle/>
          <a:p>
            <a:fld id="{C3411C1F-3D4C-5F46-8B16-F7D051BDD0AB}" type="slidenum">
              <a:rPr lang="en-US" smtClean="0"/>
              <a:t>8</a:t>
            </a:fld>
            <a:endParaRPr lang="en-US"/>
          </a:p>
        </p:txBody>
      </p:sp>
    </p:spTree>
    <p:extLst>
      <p:ext uri="{BB962C8B-B14F-4D97-AF65-F5344CB8AC3E}">
        <p14:creationId xmlns:p14="http://schemas.microsoft.com/office/powerpoint/2010/main" val="3556247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rgbClr val="403F41"/>
              </a:solidFill>
              <a:effectLst/>
              <a:latin typeface="Seravek Light"/>
            </a:endParaRPr>
          </a:p>
        </p:txBody>
      </p:sp>
      <p:sp>
        <p:nvSpPr>
          <p:cNvPr id="4" name="Slide Number Placeholder 3"/>
          <p:cNvSpPr>
            <a:spLocks noGrp="1"/>
          </p:cNvSpPr>
          <p:nvPr>
            <p:ph type="sldNum" sz="quarter" idx="5"/>
          </p:nvPr>
        </p:nvSpPr>
        <p:spPr/>
        <p:txBody>
          <a:bodyPr/>
          <a:lstStyle/>
          <a:p>
            <a:fld id="{C3411C1F-3D4C-5F46-8B16-F7D051BDD0AB}" type="slidenum">
              <a:rPr lang="en-US" smtClean="0"/>
              <a:t>9</a:t>
            </a:fld>
            <a:endParaRPr lang="en-US"/>
          </a:p>
        </p:txBody>
      </p:sp>
    </p:spTree>
    <p:extLst>
      <p:ext uri="{BB962C8B-B14F-4D97-AF65-F5344CB8AC3E}">
        <p14:creationId xmlns:p14="http://schemas.microsoft.com/office/powerpoint/2010/main" val="3675931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411C1F-3D4C-5F46-8B16-F7D051BDD0AB}" type="slidenum">
              <a:rPr lang="en-US" smtClean="0"/>
              <a:t>12</a:t>
            </a:fld>
            <a:endParaRPr lang="en-US"/>
          </a:p>
        </p:txBody>
      </p:sp>
    </p:spTree>
    <p:extLst>
      <p:ext uri="{BB962C8B-B14F-4D97-AF65-F5344CB8AC3E}">
        <p14:creationId xmlns:p14="http://schemas.microsoft.com/office/powerpoint/2010/main" val="2778313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E69EA-01DB-4005-F5C7-866AC6EFFF2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9FC1913-D05E-9970-C6F3-368F16359B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CD8E269-C732-20AD-E87E-516A57166F70}"/>
              </a:ext>
            </a:extLst>
          </p:cNvPr>
          <p:cNvSpPr>
            <a:spLocks noGrp="1"/>
          </p:cNvSpPr>
          <p:nvPr>
            <p:ph type="dt" sz="half" idx="10"/>
          </p:nvPr>
        </p:nvSpPr>
        <p:spPr/>
        <p:txBody>
          <a:bodyPr/>
          <a:lstStyle/>
          <a:p>
            <a:fld id="{E6908220-E6CF-6544-9AF1-BFF5D75DA8DD}" type="datetimeFigureOut">
              <a:rPr lang="en-US" smtClean="0"/>
              <a:t>12/18/23</a:t>
            </a:fld>
            <a:endParaRPr lang="en-US"/>
          </a:p>
        </p:txBody>
      </p:sp>
      <p:sp>
        <p:nvSpPr>
          <p:cNvPr id="5" name="Footer Placeholder 4">
            <a:extLst>
              <a:ext uri="{FF2B5EF4-FFF2-40B4-BE49-F238E27FC236}">
                <a16:creationId xmlns:a16="http://schemas.microsoft.com/office/drawing/2014/main" id="{F1565D0A-A080-4B7E-A959-F38CAD910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564819-89EA-68BA-92D6-FC5E91A5C6CB}"/>
              </a:ext>
            </a:extLst>
          </p:cNvPr>
          <p:cNvSpPr>
            <a:spLocks noGrp="1"/>
          </p:cNvSpPr>
          <p:nvPr>
            <p:ph type="sldNum" sz="quarter" idx="12"/>
          </p:nvPr>
        </p:nvSpPr>
        <p:spPr/>
        <p:txBody>
          <a:bodyPr/>
          <a:lstStyle/>
          <a:p>
            <a:fld id="{A82F5B3C-18C3-3748-962D-E3CC62B6DBF4}" type="slidenum">
              <a:rPr lang="en-US" smtClean="0"/>
              <a:t>‹#›</a:t>
            </a:fld>
            <a:endParaRPr lang="en-US"/>
          </a:p>
        </p:txBody>
      </p:sp>
    </p:spTree>
    <p:extLst>
      <p:ext uri="{BB962C8B-B14F-4D97-AF65-F5344CB8AC3E}">
        <p14:creationId xmlns:p14="http://schemas.microsoft.com/office/powerpoint/2010/main" val="995191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0C469-172D-467E-7A85-56CF96ACE11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7E1F7BC-C8A5-3BCE-AEF7-19CD1AA57E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784D968-346B-33C8-1E1F-D795778408E2}"/>
              </a:ext>
            </a:extLst>
          </p:cNvPr>
          <p:cNvSpPr>
            <a:spLocks noGrp="1"/>
          </p:cNvSpPr>
          <p:nvPr>
            <p:ph type="dt" sz="half" idx="10"/>
          </p:nvPr>
        </p:nvSpPr>
        <p:spPr/>
        <p:txBody>
          <a:bodyPr/>
          <a:lstStyle/>
          <a:p>
            <a:fld id="{E6908220-E6CF-6544-9AF1-BFF5D75DA8DD}" type="datetimeFigureOut">
              <a:rPr lang="en-US" smtClean="0"/>
              <a:t>12/18/23</a:t>
            </a:fld>
            <a:endParaRPr lang="en-US"/>
          </a:p>
        </p:txBody>
      </p:sp>
      <p:sp>
        <p:nvSpPr>
          <p:cNvPr id="5" name="Footer Placeholder 4">
            <a:extLst>
              <a:ext uri="{FF2B5EF4-FFF2-40B4-BE49-F238E27FC236}">
                <a16:creationId xmlns:a16="http://schemas.microsoft.com/office/drawing/2014/main" id="{BFA25062-5360-86AE-6D47-7BD150B22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FD026-CB59-4E39-8644-4C2C94D8E0C4}"/>
              </a:ext>
            </a:extLst>
          </p:cNvPr>
          <p:cNvSpPr>
            <a:spLocks noGrp="1"/>
          </p:cNvSpPr>
          <p:nvPr>
            <p:ph type="sldNum" sz="quarter" idx="12"/>
          </p:nvPr>
        </p:nvSpPr>
        <p:spPr/>
        <p:txBody>
          <a:bodyPr/>
          <a:lstStyle/>
          <a:p>
            <a:fld id="{A82F5B3C-18C3-3748-962D-E3CC62B6DBF4}" type="slidenum">
              <a:rPr lang="en-US" smtClean="0"/>
              <a:t>‹#›</a:t>
            </a:fld>
            <a:endParaRPr lang="en-US"/>
          </a:p>
        </p:txBody>
      </p:sp>
    </p:spTree>
    <p:extLst>
      <p:ext uri="{BB962C8B-B14F-4D97-AF65-F5344CB8AC3E}">
        <p14:creationId xmlns:p14="http://schemas.microsoft.com/office/powerpoint/2010/main" val="3882221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70B3E9-2508-C721-12C1-7634307B485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22F3FDB-A480-85EC-B348-52F2F5BFF37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79B94B-CF6A-D9F6-04AD-D8410998F085}"/>
              </a:ext>
            </a:extLst>
          </p:cNvPr>
          <p:cNvSpPr>
            <a:spLocks noGrp="1"/>
          </p:cNvSpPr>
          <p:nvPr>
            <p:ph type="dt" sz="half" idx="10"/>
          </p:nvPr>
        </p:nvSpPr>
        <p:spPr/>
        <p:txBody>
          <a:bodyPr/>
          <a:lstStyle/>
          <a:p>
            <a:fld id="{E6908220-E6CF-6544-9AF1-BFF5D75DA8DD}" type="datetimeFigureOut">
              <a:rPr lang="en-US" smtClean="0"/>
              <a:t>12/18/23</a:t>
            </a:fld>
            <a:endParaRPr lang="en-US"/>
          </a:p>
        </p:txBody>
      </p:sp>
      <p:sp>
        <p:nvSpPr>
          <p:cNvPr id="5" name="Footer Placeholder 4">
            <a:extLst>
              <a:ext uri="{FF2B5EF4-FFF2-40B4-BE49-F238E27FC236}">
                <a16:creationId xmlns:a16="http://schemas.microsoft.com/office/drawing/2014/main" id="{1FD82F6B-D455-1F13-15F9-97CD3789D0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9078D-131B-4531-F753-A0F818B21C0B}"/>
              </a:ext>
            </a:extLst>
          </p:cNvPr>
          <p:cNvSpPr>
            <a:spLocks noGrp="1"/>
          </p:cNvSpPr>
          <p:nvPr>
            <p:ph type="sldNum" sz="quarter" idx="12"/>
          </p:nvPr>
        </p:nvSpPr>
        <p:spPr/>
        <p:txBody>
          <a:bodyPr/>
          <a:lstStyle/>
          <a:p>
            <a:fld id="{A82F5B3C-18C3-3748-962D-E3CC62B6DBF4}" type="slidenum">
              <a:rPr lang="en-US" smtClean="0"/>
              <a:t>‹#›</a:t>
            </a:fld>
            <a:endParaRPr lang="en-US"/>
          </a:p>
        </p:txBody>
      </p:sp>
    </p:spTree>
    <p:extLst>
      <p:ext uri="{BB962C8B-B14F-4D97-AF65-F5344CB8AC3E}">
        <p14:creationId xmlns:p14="http://schemas.microsoft.com/office/powerpoint/2010/main" val="2852043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6F71B-1496-8478-CD2B-D287C82ED48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38E354B-2116-01A4-6832-DB48D99251D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E68C3D-FFD4-6773-E62F-735BE1EE45EB}"/>
              </a:ext>
            </a:extLst>
          </p:cNvPr>
          <p:cNvSpPr>
            <a:spLocks noGrp="1"/>
          </p:cNvSpPr>
          <p:nvPr>
            <p:ph type="dt" sz="half" idx="10"/>
          </p:nvPr>
        </p:nvSpPr>
        <p:spPr/>
        <p:txBody>
          <a:bodyPr/>
          <a:lstStyle/>
          <a:p>
            <a:fld id="{E6908220-E6CF-6544-9AF1-BFF5D75DA8DD}" type="datetimeFigureOut">
              <a:rPr lang="en-US" smtClean="0"/>
              <a:t>12/18/23</a:t>
            </a:fld>
            <a:endParaRPr lang="en-US"/>
          </a:p>
        </p:txBody>
      </p:sp>
      <p:sp>
        <p:nvSpPr>
          <p:cNvPr id="5" name="Footer Placeholder 4">
            <a:extLst>
              <a:ext uri="{FF2B5EF4-FFF2-40B4-BE49-F238E27FC236}">
                <a16:creationId xmlns:a16="http://schemas.microsoft.com/office/drawing/2014/main" id="{CE6CD97B-85D2-934F-1D41-B777E5B60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DBBF0-4E83-C9A5-6801-873F4C3D27AF}"/>
              </a:ext>
            </a:extLst>
          </p:cNvPr>
          <p:cNvSpPr>
            <a:spLocks noGrp="1"/>
          </p:cNvSpPr>
          <p:nvPr>
            <p:ph type="sldNum" sz="quarter" idx="12"/>
          </p:nvPr>
        </p:nvSpPr>
        <p:spPr/>
        <p:txBody>
          <a:bodyPr/>
          <a:lstStyle/>
          <a:p>
            <a:fld id="{A82F5B3C-18C3-3748-962D-E3CC62B6DBF4}" type="slidenum">
              <a:rPr lang="en-US" smtClean="0"/>
              <a:t>‹#›</a:t>
            </a:fld>
            <a:endParaRPr lang="en-US"/>
          </a:p>
        </p:txBody>
      </p:sp>
    </p:spTree>
    <p:extLst>
      <p:ext uri="{BB962C8B-B14F-4D97-AF65-F5344CB8AC3E}">
        <p14:creationId xmlns:p14="http://schemas.microsoft.com/office/powerpoint/2010/main" val="616847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DD9F2-C832-850B-9D34-84B7287695A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67A0FEC-29C9-DE52-9969-41545EB320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49EF2B9-99DA-AFE2-0A30-CBE5C418CCE9}"/>
              </a:ext>
            </a:extLst>
          </p:cNvPr>
          <p:cNvSpPr>
            <a:spLocks noGrp="1"/>
          </p:cNvSpPr>
          <p:nvPr>
            <p:ph type="dt" sz="half" idx="10"/>
          </p:nvPr>
        </p:nvSpPr>
        <p:spPr/>
        <p:txBody>
          <a:bodyPr/>
          <a:lstStyle/>
          <a:p>
            <a:fld id="{E6908220-E6CF-6544-9AF1-BFF5D75DA8DD}" type="datetimeFigureOut">
              <a:rPr lang="en-US" smtClean="0"/>
              <a:t>12/18/23</a:t>
            </a:fld>
            <a:endParaRPr lang="en-US"/>
          </a:p>
        </p:txBody>
      </p:sp>
      <p:sp>
        <p:nvSpPr>
          <p:cNvPr id="5" name="Footer Placeholder 4">
            <a:extLst>
              <a:ext uri="{FF2B5EF4-FFF2-40B4-BE49-F238E27FC236}">
                <a16:creationId xmlns:a16="http://schemas.microsoft.com/office/drawing/2014/main" id="{EA18D42A-34F4-75A5-74EB-A51A2D7A4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368C90-7E0D-E15D-53BF-FB79FCF36150}"/>
              </a:ext>
            </a:extLst>
          </p:cNvPr>
          <p:cNvSpPr>
            <a:spLocks noGrp="1"/>
          </p:cNvSpPr>
          <p:nvPr>
            <p:ph type="sldNum" sz="quarter" idx="12"/>
          </p:nvPr>
        </p:nvSpPr>
        <p:spPr/>
        <p:txBody>
          <a:bodyPr/>
          <a:lstStyle/>
          <a:p>
            <a:fld id="{A82F5B3C-18C3-3748-962D-E3CC62B6DBF4}" type="slidenum">
              <a:rPr lang="en-US" smtClean="0"/>
              <a:t>‹#›</a:t>
            </a:fld>
            <a:endParaRPr lang="en-US"/>
          </a:p>
        </p:txBody>
      </p:sp>
    </p:spTree>
    <p:extLst>
      <p:ext uri="{BB962C8B-B14F-4D97-AF65-F5344CB8AC3E}">
        <p14:creationId xmlns:p14="http://schemas.microsoft.com/office/powerpoint/2010/main" val="68201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38206-D471-D906-18EE-75647A220A5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B37A3FC-2A75-9F48-C3E0-23197FECC0B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A0EAC8F-4C6E-5A9A-39FB-43A1042480B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F450266-7A53-DDA7-4EDA-421F0FB575D6}"/>
              </a:ext>
            </a:extLst>
          </p:cNvPr>
          <p:cNvSpPr>
            <a:spLocks noGrp="1"/>
          </p:cNvSpPr>
          <p:nvPr>
            <p:ph type="dt" sz="half" idx="10"/>
          </p:nvPr>
        </p:nvSpPr>
        <p:spPr/>
        <p:txBody>
          <a:bodyPr/>
          <a:lstStyle/>
          <a:p>
            <a:fld id="{E6908220-E6CF-6544-9AF1-BFF5D75DA8DD}" type="datetimeFigureOut">
              <a:rPr lang="en-US" smtClean="0"/>
              <a:t>12/18/23</a:t>
            </a:fld>
            <a:endParaRPr lang="en-US"/>
          </a:p>
        </p:txBody>
      </p:sp>
      <p:sp>
        <p:nvSpPr>
          <p:cNvPr id="6" name="Footer Placeholder 5">
            <a:extLst>
              <a:ext uri="{FF2B5EF4-FFF2-40B4-BE49-F238E27FC236}">
                <a16:creationId xmlns:a16="http://schemas.microsoft.com/office/drawing/2014/main" id="{097BCA10-20D4-C720-D3EF-7791E57B60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5BA6B9-B4CB-54FF-97BA-E20A029BF6ED}"/>
              </a:ext>
            </a:extLst>
          </p:cNvPr>
          <p:cNvSpPr>
            <a:spLocks noGrp="1"/>
          </p:cNvSpPr>
          <p:nvPr>
            <p:ph type="sldNum" sz="quarter" idx="12"/>
          </p:nvPr>
        </p:nvSpPr>
        <p:spPr/>
        <p:txBody>
          <a:bodyPr/>
          <a:lstStyle/>
          <a:p>
            <a:fld id="{A82F5B3C-18C3-3748-962D-E3CC62B6DBF4}" type="slidenum">
              <a:rPr lang="en-US" smtClean="0"/>
              <a:t>‹#›</a:t>
            </a:fld>
            <a:endParaRPr lang="en-US"/>
          </a:p>
        </p:txBody>
      </p:sp>
    </p:spTree>
    <p:extLst>
      <p:ext uri="{BB962C8B-B14F-4D97-AF65-F5344CB8AC3E}">
        <p14:creationId xmlns:p14="http://schemas.microsoft.com/office/powerpoint/2010/main" val="1198327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A7FE1-8600-3BEE-827C-8297C3FAFFD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71070EC-D43F-3819-C1FB-D13F9482AC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27746B7-9E85-C821-6604-F3B573E1B7B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A3B9199-667D-6B60-C762-B3ABC62836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F92B3F-3339-7330-F452-0D78B79F2EC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DC23C05-47B9-16D9-1D35-E3EECBD72AFC}"/>
              </a:ext>
            </a:extLst>
          </p:cNvPr>
          <p:cNvSpPr>
            <a:spLocks noGrp="1"/>
          </p:cNvSpPr>
          <p:nvPr>
            <p:ph type="dt" sz="half" idx="10"/>
          </p:nvPr>
        </p:nvSpPr>
        <p:spPr/>
        <p:txBody>
          <a:bodyPr/>
          <a:lstStyle/>
          <a:p>
            <a:fld id="{E6908220-E6CF-6544-9AF1-BFF5D75DA8DD}" type="datetimeFigureOut">
              <a:rPr lang="en-US" smtClean="0"/>
              <a:t>12/18/23</a:t>
            </a:fld>
            <a:endParaRPr lang="en-US"/>
          </a:p>
        </p:txBody>
      </p:sp>
      <p:sp>
        <p:nvSpPr>
          <p:cNvPr id="8" name="Footer Placeholder 7">
            <a:extLst>
              <a:ext uri="{FF2B5EF4-FFF2-40B4-BE49-F238E27FC236}">
                <a16:creationId xmlns:a16="http://schemas.microsoft.com/office/drawing/2014/main" id="{4A5828B3-6031-94DF-8F6C-D1484C1B3E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5F9783-5FA1-0780-42EF-89252AB04794}"/>
              </a:ext>
            </a:extLst>
          </p:cNvPr>
          <p:cNvSpPr>
            <a:spLocks noGrp="1"/>
          </p:cNvSpPr>
          <p:nvPr>
            <p:ph type="sldNum" sz="quarter" idx="12"/>
          </p:nvPr>
        </p:nvSpPr>
        <p:spPr/>
        <p:txBody>
          <a:bodyPr/>
          <a:lstStyle/>
          <a:p>
            <a:fld id="{A82F5B3C-18C3-3748-962D-E3CC62B6DBF4}" type="slidenum">
              <a:rPr lang="en-US" smtClean="0"/>
              <a:t>‹#›</a:t>
            </a:fld>
            <a:endParaRPr lang="en-US"/>
          </a:p>
        </p:txBody>
      </p:sp>
    </p:spTree>
    <p:extLst>
      <p:ext uri="{BB962C8B-B14F-4D97-AF65-F5344CB8AC3E}">
        <p14:creationId xmlns:p14="http://schemas.microsoft.com/office/powerpoint/2010/main" val="2073662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BDC1A-0C87-A730-AD01-B13C3640CDD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6E40647-6A75-FBB5-82F0-3912B09BA49E}"/>
              </a:ext>
            </a:extLst>
          </p:cNvPr>
          <p:cNvSpPr>
            <a:spLocks noGrp="1"/>
          </p:cNvSpPr>
          <p:nvPr>
            <p:ph type="dt" sz="half" idx="10"/>
          </p:nvPr>
        </p:nvSpPr>
        <p:spPr/>
        <p:txBody>
          <a:bodyPr/>
          <a:lstStyle/>
          <a:p>
            <a:fld id="{E6908220-E6CF-6544-9AF1-BFF5D75DA8DD}" type="datetimeFigureOut">
              <a:rPr lang="en-US" smtClean="0"/>
              <a:t>12/18/23</a:t>
            </a:fld>
            <a:endParaRPr lang="en-US"/>
          </a:p>
        </p:txBody>
      </p:sp>
      <p:sp>
        <p:nvSpPr>
          <p:cNvPr id="4" name="Footer Placeholder 3">
            <a:extLst>
              <a:ext uri="{FF2B5EF4-FFF2-40B4-BE49-F238E27FC236}">
                <a16:creationId xmlns:a16="http://schemas.microsoft.com/office/drawing/2014/main" id="{17758928-11E1-E5CB-76D4-32850BB888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5E93CF-FAAE-5EBB-238D-A6B2BA622D6D}"/>
              </a:ext>
            </a:extLst>
          </p:cNvPr>
          <p:cNvSpPr>
            <a:spLocks noGrp="1"/>
          </p:cNvSpPr>
          <p:nvPr>
            <p:ph type="sldNum" sz="quarter" idx="12"/>
          </p:nvPr>
        </p:nvSpPr>
        <p:spPr/>
        <p:txBody>
          <a:bodyPr/>
          <a:lstStyle/>
          <a:p>
            <a:fld id="{A82F5B3C-18C3-3748-962D-E3CC62B6DBF4}" type="slidenum">
              <a:rPr lang="en-US" smtClean="0"/>
              <a:t>‹#›</a:t>
            </a:fld>
            <a:endParaRPr lang="en-US"/>
          </a:p>
        </p:txBody>
      </p:sp>
    </p:spTree>
    <p:extLst>
      <p:ext uri="{BB962C8B-B14F-4D97-AF65-F5344CB8AC3E}">
        <p14:creationId xmlns:p14="http://schemas.microsoft.com/office/powerpoint/2010/main" val="2167740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0623DB-6BB4-9001-F212-F46C4A34FBFC}"/>
              </a:ext>
            </a:extLst>
          </p:cNvPr>
          <p:cNvSpPr>
            <a:spLocks noGrp="1"/>
          </p:cNvSpPr>
          <p:nvPr>
            <p:ph type="dt" sz="half" idx="10"/>
          </p:nvPr>
        </p:nvSpPr>
        <p:spPr/>
        <p:txBody>
          <a:bodyPr/>
          <a:lstStyle/>
          <a:p>
            <a:fld id="{E6908220-E6CF-6544-9AF1-BFF5D75DA8DD}" type="datetimeFigureOut">
              <a:rPr lang="en-US" smtClean="0"/>
              <a:t>12/18/23</a:t>
            </a:fld>
            <a:endParaRPr lang="en-US"/>
          </a:p>
        </p:txBody>
      </p:sp>
      <p:sp>
        <p:nvSpPr>
          <p:cNvPr id="3" name="Footer Placeholder 2">
            <a:extLst>
              <a:ext uri="{FF2B5EF4-FFF2-40B4-BE49-F238E27FC236}">
                <a16:creationId xmlns:a16="http://schemas.microsoft.com/office/drawing/2014/main" id="{91EC8FCA-BFAA-C54F-D7D0-E6FE536BA6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EE597B-6A40-7614-C0D1-8BDBCA79BCD5}"/>
              </a:ext>
            </a:extLst>
          </p:cNvPr>
          <p:cNvSpPr>
            <a:spLocks noGrp="1"/>
          </p:cNvSpPr>
          <p:nvPr>
            <p:ph type="sldNum" sz="quarter" idx="12"/>
          </p:nvPr>
        </p:nvSpPr>
        <p:spPr/>
        <p:txBody>
          <a:bodyPr/>
          <a:lstStyle/>
          <a:p>
            <a:fld id="{A82F5B3C-18C3-3748-962D-E3CC62B6DBF4}" type="slidenum">
              <a:rPr lang="en-US" smtClean="0"/>
              <a:t>‹#›</a:t>
            </a:fld>
            <a:endParaRPr lang="en-US"/>
          </a:p>
        </p:txBody>
      </p:sp>
    </p:spTree>
    <p:extLst>
      <p:ext uri="{BB962C8B-B14F-4D97-AF65-F5344CB8AC3E}">
        <p14:creationId xmlns:p14="http://schemas.microsoft.com/office/powerpoint/2010/main" val="2165187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997F5-29FB-F263-E1EB-AC7D57D0E4F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42E2CA7-A769-548A-0CD0-CE2F28AB41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9515485-3D08-C69B-5189-B4999B0027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536414E-F66F-9F77-A9BA-43945C76489D}"/>
              </a:ext>
            </a:extLst>
          </p:cNvPr>
          <p:cNvSpPr>
            <a:spLocks noGrp="1"/>
          </p:cNvSpPr>
          <p:nvPr>
            <p:ph type="dt" sz="half" idx="10"/>
          </p:nvPr>
        </p:nvSpPr>
        <p:spPr/>
        <p:txBody>
          <a:bodyPr/>
          <a:lstStyle/>
          <a:p>
            <a:fld id="{E6908220-E6CF-6544-9AF1-BFF5D75DA8DD}" type="datetimeFigureOut">
              <a:rPr lang="en-US" smtClean="0"/>
              <a:t>12/18/23</a:t>
            </a:fld>
            <a:endParaRPr lang="en-US"/>
          </a:p>
        </p:txBody>
      </p:sp>
      <p:sp>
        <p:nvSpPr>
          <p:cNvPr id="6" name="Footer Placeholder 5">
            <a:extLst>
              <a:ext uri="{FF2B5EF4-FFF2-40B4-BE49-F238E27FC236}">
                <a16:creationId xmlns:a16="http://schemas.microsoft.com/office/drawing/2014/main" id="{7AD4AA24-23A6-4E08-DD26-F5D3540C63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72A41D-FDA9-4A6D-1397-BDBC5B1B423B}"/>
              </a:ext>
            </a:extLst>
          </p:cNvPr>
          <p:cNvSpPr>
            <a:spLocks noGrp="1"/>
          </p:cNvSpPr>
          <p:nvPr>
            <p:ph type="sldNum" sz="quarter" idx="12"/>
          </p:nvPr>
        </p:nvSpPr>
        <p:spPr/>
        <p:txBody>
          <a:bodyPr/>
          <a:lstStyle/>
          <a:p>
            <a:fld id="{A82F5B3C-18C3-3748-962D-E3CC62B6DBF4}" type="slidenum">
              <a:rPr lang="en-US" smtClean="0"/>
              <a:t>‹#›</a:t>
            </a:fld>
            <a:endParaRPr lang="en-US"/>
          </a:p>
        </p:txBody>
      </p:sp>
    </p:spTree>
    <p:extLst>
      <p:ext uri="{BB962C8B-B14F-4D97-AF65-F5344CB8AC3E}">
        <p14:creationId xmlns:p14="http://schemas.microsoft.com/office/powerpoint/2010/main" val="356925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D0F85-0101-AEB6-1D37-050707322DE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AEB72E5-715B-EF68-A2C7-33E724C863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6F4059-E58C-2A8D-AEF4-CC0011B464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B62E084-321A-1E73-B65E-5B601C49B7FF}"/>
              </a:ext>
            </a:extLst>
          </p:cNvPr>
          <p:cNvSpPr>
            <a:spLocks noGrp="1"/>
          </p:cNvSpPr>
          <p:nvPr>
            <p:ph type="dt" sz="half" idx="10"/>
          </p:nvPr>
        </p:nvSpPr>
        <p:spPr/>
        <p:txBody>
          <a:bodyPr/>
          <a:lstStyle/>
          <a:p>
            <a:fld id="{E6908220-E6CF-6544-9AF1-BFF5D75DA8DD}" type="datetimeFigureOut">
              <a:rPr lang="en-US" smtClean="0"/>
              <a:t>12/18/23</a:t>
            </a:fld>
            <a:endParaRPr lang="en-US"/>
          </a:p>
        </p:txBody>
      </p:sp>
      <p:sp>
        <p:nvSpPr>
          <p:cNvPr id="6" name="Footer Placeholder 5">
            <a:extLst>
              <a:ext uri="{FF2B5EF4-FFF2-40B4-BE49-F238E27FC236}">
                <a16:creationId xmlns:a16="http://schemas.microsoft.com/office/drawing/2014/main" id="{96FE0A04-0640-D177-200E-9489C80B98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165938-8E52-2161-66AC-A86B1511D9FD}"/>
              </a:ext>
            </a:extLst>
          </p:cNvPr>
          <p:cNvSpPr>
            <a:spLocks noGrp="1"/>
          </p:cNvSpPr>
          <p:nvPr>
            <p:ph type="sldNum" sz="quarter" idx="12"/>
          </p:nvPr>
        </p:nvSpPr>
        <p:spPr/>
        <p:txBody>
          <a:bodyPr/>
          <a:lstStyle/>
          <a:p>
            <a:fld id="{A82F5B3C-18C3-3748-962D-E3CC62B6DBF4}" type="slidenum">
              <a:rPr lang="en-US" smtClean="0"/>
              <a:t>‹#›</a:t>
            </a:fld>
            <a:endParaRPr lang="en-US"/>
          </a:p>
        </p:txBody>
      </p:sp>
    </p:spTree>
    <p:extLst>
      <p:ext uri="{BB962C8B-B14F-4D97-AF65-F5344CB8AC3E}">
        <p14:creationId xmlns:p14="http://schemas.microsoft.com/office/powerpoint/2010/main" val="4044237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9C45E6-3FA3-BEBB-3B36-58CDB8C4A3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D3B5775-E72F-277D-DC4C-EE7E4D9845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ECECD92-B714-E8FE-3F87-654FC25635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08220-E6CF-6544-9AF1-BFF5D75DA8DD}" type="datetimeFigureOut">
              <a:rPr lang="en-US" smtClean="0"/>
              <a:t>12/18/23</a:t>
            </a:fld>
            <a:endParaRPr lang="en-US"/>
          </a:p>
        </p:txBody>
      </p:sp>
      <p:sp>
        <p:nvSpPr>
          <p:cNvPr id="5" name="Footer Placeholder 4">
            <a:extLst>
              <a:ext uri="{FF2B5EF4-FFF2-40B4-BE49-F238E27FC236}">
                <a16:creationId xmlns:a16="http://schemas.microsoft.com/office/drawing/2014/main" id="{82A16609-7182-60E8-9619-8CB4E14CD1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4CDEB5-9FE1-12AB-4524-E621FA29D4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F5B3C-18C3-3748-962D-E3CC62B6DBF4}" type="slidenum">
              <a:rPr lang="en-US" smtClean="0"/>
              <a:t>‹#›</a:t>
            </a:fld>
            <a:endParaRPr lang="en-US"/>
          </a:p>
        </p:txBody>
      </p:sp>
    </p:spTree>
    <p:extLst>
      <p:ext uri="{BB962C8B-B14F-4D97-AF65-F5344CB8AC3E}">
        <p14:creationId xmlns:p14="http://schemas.microsoft.com/office/powerpoint/2010/main" val="3601208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psa.gov.uk/protecting-your-assets" TargetMode="External"/><Relationship Id="rId2" Type="http://schemas.openxmlformats.org/officeDocument/2006/relationships/hyperlink" Target="https://www.npsa.gov.uk/auditors" TargetMode="Externa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npsa.gov.uk/counter-uncrewed-aerial-systems-c-uas" TargetMode="External"/><Relationship Id="rId4" Type="http://schemas.openxmlformats.org/officeDocument/2006/relationships/hyperlink" Target="https://www.npsa.gov.uk/see-check-and-notify-sca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166B7-A043-44DF-B9A4-D992B49B6867}"/>
              </a:ext>
            </a:extLst>
          </p:cNvPr>
          <p:cNvSpPr>
            <a:spLocks noGrp="1"/>
          </p:cNvSpPr>
          <p:nvPr>
            <p:ph type="ctrTitle"/>
          </p:nvPr>
        </p:nvSpPr>
        <p:spPr/>
        <p:txBody>
          <a:bodyPr>
            <a:normAutofit fontScale="90000"/>
          </a:bodyPr>
          <a:lstStyle/>
          <a:p>
            <a:br>
              <a:rPr lang="en-US"/>
            </a:br>
            <a:endParaRPr lang="en-US"/>
          </a:p>
          <a:p>
            <a:r>
              <a:rPr lang="en-US">
                <a:ea typeface="+mj-lt"/>
                <a:cs typeface="+mj-lt"/>
              </a:rPr>
              <a:t> </a:t>
            </a:r>
            <a:r>
              <a:rPr lang="en-US" b="1">
                <a:ea typeface="+mj-lt"/>
                <a:cs typeface="+mj-lt"/>
              </a:rPr>
              <a:t>Social Media Auditors </a:t>
            </a:r>
            <a:endParaRPr lang="en-US"/>
          </a:p>
        </p:txBody>
      </p:sp>
      <p:sp>
        <p:nvSpPr>
          <p:cNvPr id="3" name="Subtitle 2">
            <a:extLst>
              <a:ext uri="{FF2B5EF4-FFF2-40B4-BE49-F238E27FC236}">
                <a16:creationId xmlns:a16="http://schemas.microsoft.com/office/drawing/2014/main" id="{C62FE3C1-ED72-125A-C47C-9C38C01F6978}"/>
              </a:ext>
            </a:extLst>
          </p:cNvPr>
          <p:cNvSpPr>
            <a:spLocks noGrp="1"/>
          </p:cNvSpPr>
          <p:nvPr>
            <p:ph type="subTitle" idx="1"/>
          </p:nvPr>
        </p:nvSpPr>
        <p:spPr/>
        <p:txBody>
          <a:bodyPr vert="horz" lIns="91440" tIns="45720" rIns="91440" bIns="45720" rtlCol="0" anchor="t">
            <a:normAutofit/>
          </a:bodyPr>
          <a:lstStyle/>
          <a:p>
            <a:r>
              <a:rPr lang="en-US">
                <a:ea typeface="+mn-lt"/>
                <a:cs typeface="+mn-lt"/>
              </a:rPr>
              <a:t> December 2023 </a:t>
            </a:r>
            <a:endParaRPr lang="en-US"/>
          </a:p>
          <a:p>
            <a:endParaRPr lang="en-US">
              <a:cs typeface="Calibri"/>
            </a:endParaRPr>
          </a:p>
        </p:txBody>
      </p:sp>
      <p:pic>
        <p:nvPicPr>
          <p:cNvPr id="7" name="Picture 6" descr="A group of men holding phones&#10;&#10;Description automatically generated">
            <a:extLst>
              <a:ext uri="{FF2B5EF4-FFF2-40B4-BE49-F238E27FC236}">
                <a16:creationId xmlns:a16="http://schemas.microsoft.com/office/drawing/2014/main" id="{674C11B2-84DE-66B7-8787-151BFF1E83A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9791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B78DE-681E-EF92-8625-05DBDFB3F1BD}"/>
              </a:ext>
            </a:extLst>
          </p:cNvPr>
          <p:cNvSpPr>
            <a:spLocks noGrp="1"/>
          </p:cNvSpPr>
          <p:nvPr>
            <p:ph type="title"/>
          </p:nvPr>
        </p:nvSpPr>
        <p:spPr/>
        <p:txBody>
          <a:bodyPr/>
          <a:lstStyle/>
          <a:p>
            <a:r>
              <a:rPr lang="en-US"/>
              <a:t>In Summary</a:t>
            </a:r>
          </a:p>
        </p:txBody>
      </p:sp>
      <p:sp>
        <p:nvSpPr>
          <p:cNvPr id="3" name="Content Placeholder 2">
            <a:extLst>
              <a:ext uri="{FF2B5EF4-FFF2-40B4-BE49-F238E27FC236}">
                <a16:creationId xmlns:a16="http://schemas.microsoft.com/office/drawing/2014/main" id="{6C9AB29C-1B7E-DEEB-CA34-C73DC60DD444}"/>
              </a:ext>
            </a:extLst>
          </p:cNvPr>
          <p:cNvSpPr>
            <a:spLocks noGrp="1"/>
          </p:cNvSpPr>
          <p:nvPr>
            <p:ph idx="1"/>
          </p:nvPr>
        </p:nvSpPr>
        <p:spPr/>
        <p:txBody>
          <a:bodyPr vert="horz" lIns="91440" tIns="45720" rIns="91440" bIns="45720" rtlCol="0" anchor="t">
            <a:normAutofit/>
          </a:bodyPr>
          <a:lstStyle/>
          <a:p>
            <a:pPr marL="0" indent="0" algn="ctr" rtl="0" fontAlgn="base">
              <a:buNone/>
            </a:pPr>
            <a:endParaRPr lang="en-GB" sz="1800" b="1" i="0">
              <a:solidFill>
                <a:srgbClr val="000000"/>
              </a:solidFill>
              <a:effectLst/>
              <a:latin typeface="Calibri" panose="020F0502020204030204" pitchFamily="34" charset="0"/>
            </a:endParaRPr>
          </a:p>
          <a:p>
            <a:pPr marL="0" indent="0" algn="ctr" rtl="0" fontAlgn="base">
              <a:buNone/>
            </a:pPr>
            <a:endParaRPr lang="en-GB" sz="1800" b="1">
              <a:solidFill>
                <a:srgbClr val="000000"/>
              </a:solidFill>
              <a:latin typeface="Calibri" panose="020F0502020204030204" pitchFamily="34" charset="0"/>
            </a:endParaRPr>
          </a:p>
          <a:p>
            <a:pPr marL="0" indent="0" algn="ctr">
              <a:buNone/>
            </a:pPr>
            <a:endParaRPr lang="en-GB" sz="1800" b="1">
              <a:solidFill>
                <a:srgbClr val="000000"/>
              </a:solidFill>
              <a:latin typeface="Calibri"/>
              <a:cs typeface="Calibri"/>
            </a:endParaRPr>
          </a:p>
          <a:p>
            <a:pPr marL="0" indent="0" algn="ctr" rtl="0" fontAlgn="base">
              <a:buNone/>
            </a:pPr>
            <a:r>
              <a:rPr lang="en-GB" sz="2400" b="1" i="0">
                <a:solidFill>
                  <a:srgbClr val="000000"/>
                </a:solidFill>
                <a:effectLst/>
                <a:latin typeface="Calibri" panose="020F0502020204030204" pitchFamily="34" charset="0"/>
              </a:rPr>
              <a:t>Social Media Auditors want to generate controversial content to post online.</a:t>
            </a:r>
            <a:r>
              <a:rPr lang="en-GB" sz="2400" b="0" i="0">
                <a:solidFill>
                  <a:srgbClr val="000000"/>
                </a:solidFill>
                <a:effectLst/>
                <a:latin typeface="Calibri" panose="020F0502020204030204" pitchFamily="34" charset="0"/>
              </a:rPr>
              <a:t> </a:t>
            </a:r>
            <a:endParaRPr lang="en-GB" sz="2400" b="0" i="0">
              <a:solidFill>
                <a:srgbClr val="000000"/>
              </a:solidFill>
              <a:effectLst/>
              <a:latin typeface="Segoe UI" panose="020B0502040204020203" pitchFamily="34" charset="0"/>
            </a:endParaRPr>
          </a:p>
          <a:p>
            <a:pPr marL="0" indent="0" algn="ctr" rtl="0" fontAlgn="base">
              <a:buNone/>
            </a:pPr>
            <a:r>
              <a:rPr lang="en-GB" sz="2400" b="1" i="0">
                <a:solidFill>
                  <a:srgbClr val="000000"/>
                </a:solidFill>
                <a:effectLst/>
                <a:latin typeface="Calibri" panose="020F0502020204030204" pitchFamily="34" charset="0"/>
              </a:rPr>
              <a:t>Stay CALM, and don’t give it to them.</a:t>
            </a:r>
            <a:r>
              <a:rPr lang="en-GB" sz="2400" b="0" i="0">
                <a:solidFill>
                  <a:srgbClr val="000000"/>
                </a:solidFill>
                <a:effectLst/>
                <a:latin typeface="Calibri" panose="020F0502020204030204" pitchFamily="34" charset="0"/>
              </a:rPr>
              <a:t> </a:t>
            </a:r>
            <a:endParaRPr lang="en-GB" sz="2400" b="0" i="0">
              <a:solidFill>
                <a:srgbClr val="000000"/>
              </a:solidFill>
              <a:effectLst/>
              <a:latin typeface="Segoe UI" panose="020B0502040204020203" pitchFamily="34" charset="0"/>
            </a:endParaRPr>
          </a:p>
          <a:p>
            <a:endParaRPr lang="en-US"/>
          </a:p>
        </p:txBody>
      </p:sp>
      <p:pic>
        <p:nvPicPr>
          <p:cNvPr id="6" name="Picture 5" descr="A person in a yellow vest&#10;&#10;Description automatically generated">
            <a:extLst>
              <a:ext uri="{FF2B5EF4-FFF2-40B4-BE49-F238E27FC236}">
                <a16:creationId xmlns:a16="http://schemas.microsoft.com/office/drawing/2014/main" id="{7DBBB783-74D6-F38E-EDC2-7B965C10BC23}"/>
              </a:ext>
            </a:extLst>
          </p:cNvPr>
          <p:cNvPicPr>
            <a:picLocks noChangeAspect="1"/>
          </p:cNvPicPr>
          <p:nvPr/>
        </p:nvPicPr>
        <p:blipFill>
          <a:blip r:embed="rId2"/>
          <a:stretch>
            <a:fillRect/>
          </a:stretch>
        </p:blipFill>
        <p:spPr>
          <a:xfrm>
            <a:off x="0" y="-1390"/>
            <a:ext cx="12180875" cy="6855218"/>
          </a:xfrm>
          <a:prstGeom prst="rect">
            <a:avLst/>
          </a:prstGeom>
        </p:spPr>
      </p:pic>
    </p:spTree>
    <p:extLst>
      <p:ext uri="{BB962C8B-B14F-4D97-AF65-F5344CB8AC3E}">
        <p14:creationId xmlns:p14="http://schemas.microsoft.com/office/powerpoint/2010/main" val="3715117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F9976-D5D5-4732-AC8E-BEB2A2102F26}"/>
              </a:ext>
            </a:extLst>
          </p:cNvPr>
          <p:cNvSpPr>
            <a:spLocks noGrp="1"/>
          </p:cNvSpPr>
          <p:nvPr>
            <p:ph type="title"/>
          </p:nvPr>
        </p:nvSpPr>
        <p:spPr/>
        <p:txBody>
          <a:bodyPr/>
          <a:lstStyle/>
          <a:p>
            <a:r>
              <a:rPr lang="en-US"/>
              <a:t>Further Resources</a:t>
            </a:r>
          </a:p>
        </p:txBody>
      </p:sp>
      <p:sp>
        <p:nvSpPr>
          <p:cNvPr id="3" name="Content Placeholder 2">
            <a:extLst>
              <a:ext uri="{FF2B5EF4-FFF2-40B4-BE49-F238E27FC236}">
                <a16:creationId xmlns:a16="http://schemas.microsoft.com/office/drawing/2014/main" id="{25BAB483-B7CD-0625-05F2-D08FC19102A2}"/>
              </a:ext>
            </a:extLst>
          </p:cNvPr>
          <p:cNvSpPr>
            <a:spLocks noGrp="1"/>
          </p:cNvSpPr>
          <p:nvPr>
            <p:ph idx="1"/>
          </p:nvPr>
        </p:nvSpPr>
        <p:spPr/>
        <p:txBody>
          <a:bodyPr vert="horz" lIns="91440" tIns="45720" rIns="91440" bIns="45720" rtlCol="0" anchor="t">
            <a:normAutofit fontScale="77500" lnSpcReduction="20000"/>
          </a:bodyPr>
          <a:lstStyle/>
          <a:p>
            <a:pPr marL="0" indent="0">
              <a:buNone/>
            </a:pPr>
            <a:r>
              <a:rPr lang="en-US">
                <a:cs typeface="Calibri"/>
              </a:rPr>
              <a:t>You can access additional resources at – </a:t>
            </a:r>
            <a:r>
              <a:rPr lang="en-US">
                <a:latin typeface="Calibri"/>
                <a:cs typeface="Calibri"/>
                <a:hlinkClick r:id="rId2"/>
              </a:rPr>
              <a:t>https://www.npsa.gov.uk/auditors</a:t>
            </a:r>
            <a:endParaRPr lang="en-US">
              <a:latin typeface="cal"/>
              <a:cs typeface="Calibri"/>
            </a:endParaRPr>
          </a:p>
          <a:p>
            <a:endParaRPr lang="en-US">
              <a:cs typeface="Calibri"/>
            </a:endParaRPr>
          </a:p>
          <a:p>
            <a:endParaRPr lang="en-US">
              <a:cs typeface="Calibri"/>
            </a:endParaRPr>
          </a:p>
          <a:p>
            <a:pPr marL="0" indent="0">
              <a:buNone/>
            </a:pPr>
            <a:r>
              <a:rPr lang="en-US" b="1">
                <a:ea typeface="+mn-lt"/>
                <a:cs typeface="+mn-lt"/>
              </a:rPr>
              <a:t>Other useful resources:</a:t>
            </a:r>
          </a:p>
          <a:p>
            <a:endParaRPr lang="en-US">
              <a:ea typeface="+mn-lt"/>
              <a:cs typeface="+mn-lt"/>
            </a:endParaRPr>
          </a:p>
          <a:p>
            <a:r>
              <a:rPr lang="en-US">
                <a:ea typeface="+mn-lt"/>
                <a:cs typeface="+mn-lt"/>
              </a:rPr>
              <a:t>NPSA: Protecting Your Assets: Deter, Detect, Delay, Mitigate and Response – </a:t>
            </a:r>
            <a:r>
              <a:rPr lang="en-US" i="1">
                <a:ea typeface="+mn-lt"/>
                <a:cs typeface="+mn-lt"/>
                <a:hlinkClick r:id="rId3"/>
              </a:rPr>
              <a:t>https://www.npsa.gov.uk/protecting-your-assets</a:t>
            </a:r>
            <a:br>
              <a:rPr lang="en-US" i="1">
                <a:ea typeface="+mn-lt"/>
                <a:cs typeface="+mn-lt"/>
              </a:rPr>
            </a:br>
            <a:endParaRPr lang="en-US"/>
          </a:p>
          <a:p>
            <a:r>
              <a:rPr lang="en-US">
                <a:ea typeface="+mn-lt"/>
                <a:cs typeface="+mn-lt"/>
              </a:rPr>
              <a:t>NPSA: Scan Check and Notify (</a:t>
            </a:r>
            <a:r>
              <a:rPr lang="en-US" err="1">
                <a:ea typeface="+mn-lt"/>
                <a:cs typeface="+mn-lt"/>
              </a:rPr>
              <a:t>SCaN</a:t>
            </a:r>
            <a:r>
              <a:rPr lang="en-US">
                <a:ea typeface="+mn-lt"/>
                <a:cs typeface="+mn-lt"/>
              </a:rPr>
              <a:t>) guidance on Hostile Reconnaissance – </a:t>
            </a:r>
            <a:r>
              <a:rPr lang="en-US" i="1">
                <a:ea typeface="+mn-lt"/>
                <a:cs typeface="+mn-lt"/>
                <a:hlinkClick r:id="rId4"/>
              </a:rPr>
              <a:t>https://www.npsa.gov.uk/see-check-and-notify-scan</a:t>
            </a:r>
            <a:endParaRPr lang="en-US"/>
          </a:p>
          <a:p>
            <a:endParaRPr lang="en-US">
              <a:ea typeface="+mn-lt"/>
              <a:cs typeface="+mn-lt"/>
            </a:endParaRPr>
          </a:p>
          <a:p>
            <a:r>
              <a:rPr lang="en-US">
                <a:ea typeface="+mn-lt"/>
                <a:cs typeface="+mn-lt"/>
              </a:rPr>
              <a:t>NPSA: Counter Uncrewed Aerial Systems (C-UAS) Guidance – </a:t>
            </a:r>
            <a:r>
              <a:rPr lang="en-US" i="1">
                <a:ea typeface="+mn-lt"/>
                <a:cs typeface="+mn-lt"/>
                <a:hlinkClick r:id="rId5"/>
              </a:rPr>
              <a:t>https://www.npsa.gov.uk/counter-uncrewed-aerial-systems-c-uas</a:t>
            </a:r>
            <a:endParaRPr lang="en-US"/>
          </a:p>
          <a:p>
            <a:endParaRPr lang="en-US">
              <a:cs typeface="Calibri"/>
            </a:endParaRPr>
          </a:p>
        </p:txBody>
      </p:sp>
      <p:pic>
        <p:nvPicPr>
          <p:cNvPr id="16" name="Picture 15" descr="A computer with a screen on it&#10;&#10;Description automatically generated with medium confidence">
            <a:extLst>
              <a:ext uri="{FF2B5EF4-FFF2-40B4-BE49-F238E27FC236}">
                <a16:creationId xmlns:a16="http://schemas.microsoft.com/office/drawing/2014/main" id="{97C1985C-EED7-40C5-C47C-88288E5C972D}"/>
              </a:ext>
            </a:extLst>
          </p:cNvPr>
          <p:cNvPicPr>
            <a:picLocks noChangeAspect="1"/>
          </p:cNvPicPr>
          <p:nvPr/>
        </p:nvPicPr>
        <p:blipFill>
          <a:blip r:embed="rId6"/>
          <a:stretch>
            <a:fillRect/>
          </a:stretch>
        </p:blipFill>
        <p:spPr>
          <a:xfrm>
            <a:off x="0" y="0"/>
            <a:ext cx="12192000" cy="6858000"/>
          </a:xfrm>
          <a:prstGeom prst="rect">
            <a:avLst/>
          </a:prstGeom>
        </p:spPr>
      </p:pic>
      <p:sp>
        <p:nvSpPr>
          <p:cNvPr id="11" name="Rectangle 10">
            <a:hlinkClick r:id="rId2"/>
            <a:extLst>
              <a:ext uri="{FF2B5EF4-FFF2-40B4-BE49-F238E27FC236}">
                <a16:creationId xmlns:a16="http://schemas.microsoft.com/office/drawing/2014/main" id="{273C87E8-F5DB-DA00-AB64-27F310EC818A}"/>
              </a:ext>
            </a:extLst>
          </p:cNvPr>
          <p:cNvSpPr/>
          <p:nvPr/>
        </p:nvSpPr>
        <p:spPr>
          <a:xfrm>
            <a:off x="383822" y="3411361"/>
            <a:ext cx="3059289" cy="189089"/>
          </a:xfrm>
          <a:prstGeom prst="rect">
            <a:avLst/>
          </a:prstGeom>
          <a:solidFill>
            <a:schemeClr val="bg1">
              <a:alpha val="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3"/>
            <a:extLst>
              <a:ext uri="{FF2B5EF4-FFF2-40B4-BE49-F238E27FC236}">
                <a16:creationId xmlns:a16="http://schemas.microsoft.com/office/drawing/2014/main" id="{D984C9B1-A0FA-6226-DFC6-BD5BA1772976}"/>
              </a:ext>
            </a:extLst>
          </p:cNvPr>
          <p:cNvSpPr/>
          <p:nvPr/>
        </p:nvSpPr>
        <p:spPr>
          <a:xfrm>
            <a:off x="383822" y="4844874"/>
            <a:ext cx="3742408" cy="445770"/>
          </a:xfrm>
          <a:prstGeom prst="rect">
            <a:avLst/>
          </a:prstGeom>
          <a:solidFill>
            <a:schemeClr val="bg1">
              <a:alpha val="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4"/>
            <a:extLst>
              <a:ext uri="{FF2B5EF4-FFF2-40B4-BE49-F238E27FC236}">
                <a16:creationId xmlns:a16="http://schemas.microsoft.com/office/drawing/2014/main" id="{54722B0F-E907-91A9-4E4D-5D8EEDAAC8BB}"/>
              </a:ext>
            </a:extLst>
          </p:cNvPr>
          <p:cNvSpPr/>
          <p:nvPr/>
        </p:nvSpPr>
        <p:spPr>
          <a:xfrm>
            <a:off x="4251960" y="4800600"/>
            <a:ext cx="3634740" cy="468630"/>
          </a:xfrm>
          <a:prstGeom prst="rect">
            <a:avLst/>
          </a:prstGeom>
          <a:solidFill>
            <a:schemeClr val="bg1">
              <a:alpha val="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5"/>
            <a:extLst>
              <a:ext uri="{FF2B5EF4-FFF2-40B4-BE49-F238E27FC236}">
                <a16:creationId xmlns:a16="http://schemas.microsoft.com/office/drawing/2014/main" id="{C77277FD-5CA2-442B-71EC-572507743D6B}"/>
              </a:ext>
            </a:extLst>
          </p:cNvPr>
          <p:cNvSpPr/>
          <p:nvPr/>
        </p:nvSpPr>
        <p:spPr>
          <a:xfrm>
            <a:off x="8012430" y="4822014"/>
            <a:ext cx="2952748" cy="445770"/>
          </a:xfrm>
          <a:prstGeom prst="rect">
            <a:avLst/>
          </a:prstGeom>
          <a:solidFill>
            <a:schemeClr val="bg1">
              <a:alpha val="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5356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E244-16E9-4DB1-88D3-E7519BEFB3E4}"/>
              </a:ext>
            </a:extLst>
          </p:cNvPr>
          <p:cNvSpPr>
            <a:spLocks noGrp="1"/>
          </p:cNvSpPr>
          <p:nvPr>
            <p:ph type="title"/>
          </p:nvPr>
        </p:nvSpPr>
        <p:spPr/>
        <p:txBody>
          <a:bodyPr/>
          <a:lstStyle/>
          <a:p>
            <a:r>
              <a:rPr lang="en-US"/>
              <a:t>Disclaimer</a:t>
            </a:r>
          </a:p>
        </p:txBody>
      </p:sp>
      <p:sp>
        <p:nvSpPr>
          <p:cNvPr id="3" name="Content Placeholder 2">
            <a:extLst>
              <a:ext uri="{FF2B5EF4-FFF2-40B4-BE49-F238E27FC236}">
                <a16:creationId xmlns:a16="http://schemas.microsoft.com/office/drawing/2014/main" id="{F70D98EB-1391-C9D7-CFD4-9AB6B0E3FD49}"/>
              </a:ext>
            </a:extLst>
          </p:cNvPr>
          <p:cNvSpPr>
            <a:spLocks noGrp="1"/>
          </p:cNvSpPr>
          <p:nvPr>
            <p:ph idx="1"/>
          </p:nvPr>
        </p:nvSpPr>
        <p:spPr/>
        <p:txBody>
          <a:bodyPr>
            <a:normAutofit fontScale="92500" lnSpcReduction="10000"/>
          </a:bodyPr>
          <a:lstStyle/>
          <a:p>
            <a:pPr marL="0" indent="0">
              <a:buNone/>
            </a:pPr>
            <a:r>
              <a:rPr lang="en-US"/>
              <a:t>This document has been prepared by the National Protective Security Authority (NPSA). This document is provided on an information basis only, and whilst NPSA has used all reasonable care in producing it, NPSA provides no warranty as to its accuracy or completeness. To the fullest extent permitted by law, NPSA accepts no liability whatsoever for any expense, liability, loss, damage, claim, or proceedings incurred or arising as a result of any error or omission in the document or arising from any person acting, refraining from acting, relying upon or otherwise using the document. You should make your own judgment with regard to the use of this document and seek independent professional advice on your particular circumstances.</a:t>
            </a:r>
          </a:p>
          <a:p>
            <a:pPr marL="0" indent="0">
              <a:buNone/>
            </a:pPr>
            <a:endParaRPr lang="en-US"/>
          </a:p>
          <a:p>
            <a:pPr marL="0" indent="0">
              <a:buNone/>
            </a:pPr>
            <a:r>
              <a:rPr lang="en-US"/>
              <a:t>© Crown Copyright 2023</a:t>
            </a:r>
          </a:p>
          <a:p>
            <a:endParaRPr lang="en-US"/>
          </a:p>
        </p:txBody>
      </p:sp>
      <p:pic>
        <p:nvPicPr>
          <p:cNvPr id="8" name="Picture 7" descr="A blue screen with text and a hand holding a tablet&#10;&#10;Description automatically generated">
            <a:extLst>
              <a:ext uri="{FF2B5EF4-FFF2-40B4-BE49-F238E27FC236}">
                <a16:creationId xmlns:a16="http://schemas.microsoft.com/office/drawing/2014/main" id="{5D9D17A6-AE82-EC35-4460-4DE9DA5E973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7041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NPSA - Auditors - v4-Compressed">
            <a:hlinkClick r:id="" action="ppaction://media"/>
            <a:extLst>
              <a:ext uri="{FF2B5EF4-FFF2-40B4-BE49-F238E27FC236}">
                <a16:creationId xmlns:a16="http://schemas.microsoft.com/office/drawing/2014/main" id="{57F02336-209E-A35B-5AC2-07E9833A54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8541" y="826387"/>
            <a:ext cx="10095470" cy="5678574"/>
          </a:xfrm>
          <a:prstGeom prst="rect">
            <a:avLst/>
          </a:prstGeom>
        </p:spPr>
      </p:pic>
      <p:sp>
        <p:nvSpPr>
          <p:cNvPr id="6" name="TextBox 5">
            <a:extLst>
              <a:ext uri="{FF2B5EF4-FFF2-40B4-BE49-F238E27FC236}">
                <a16:creationId xmlns:a16="http://schemas.microsoft.com/office/drawing/2014/main" id="{A489729F-13B8-DD01-C2ED-CE52B18E1B71}"/>
              </a:ext>
            </a:extLst>
          </p:cNvPr>
          <p:cNvSpPr txBox="1"/>
          <p:nvPr/>
        </p:nvSpPr>
        <p:spPr>
          <a:xfrm>
            <a:off x="3992604" y="222179"/>
            <a:ext cx="4352474" cy="338554"/>
          </a:xfrm>
          <a:prstGeom prst="rect">
            <a:avLst/>
          </a:prstGeom>
          <a:noFill/>
        </p:spPr>
        <p:txBody>
          <a:bodyPr wrap="none" rtlCol="0">
            <a:spAutoFit/>
          </a:bodyPr>
          <a:lstStyle/>
          <a:p>
            <a:r>
              <a:rPr lang="en-US" sz="1600" b="1" dirty="0">
                <a:solidFill>
                  <a:srgbClr val="414042"/>
                </a:solidFill>
                <a:latin typeface="Arial"/>
                <a:cs typeface="Arial"/>
              </a:rPr>
              <a:t>Click on the image below to view the video</a:t>
            </a:r>
          </a:p>
        </p:txBody>
      </p:sp>
    </p:spTree>
    <p:extLst>
      <p:ext uri="{BB962C8B-B14F-4D97-AF65-F5344CB8AC3E}">
        <p14:creationId xmlns:p14="http://schemas.microsoft.com/office/powerpoint/2010/main" val="332674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0BD46-31FC-831B-EB41-4D2D2200C881}"/>
              </a:ext>
            </a:extLst>
          </p:cNvPr>
          <p:cNvSpPr>
            <a:spLocks noGrp="1"/>
          </p:cNvSpPr>
          <p:nvPr>
            <p:ph type="title"/>
          </p:nvPr>
        </p:nvSpPr>
        <p:spPr/>
        <p:txBody>
          <a:bodyPr/>
          <a:lstStyle/>
          <a:p>
            <a:r>
              <a:rPr lang="en-US"/>
              <a:t>Overview</a:t>
            </a:r>
          </a:p>
        </p:txBody>
      </p:sp>
      <p:sp>
        <p:nvSpPr>
          <p:cNvPr id="3" name="Content Placeholder 2">
            <a:extLst>
              <a:ext uri="{FF2B5EF4-FFF2-40B4-BE49-F238E27FC236}">
                <a16:creationId xmlns:a16="http://schemas.microsoft.com/office/drawing/2014/main" id="{0F423FF6-5758-5613-6AA5-C0FDD3DD2DE0}"/>
              </a:ext>
            </a:extLst>
          </p:cNvPr>
          <p:cNvSpPr>
            <a:spLocks noGrp="1"/>
          </p:cNvSpPr>
          <p:nvPr>
            <p:ph idx="1"/>
          </p:nvPr>
        </p:nvSpPr>
        <p:spPr/>
        <p:txBody>
          <a:bodyPr vert="horz" lIns="91440" tIns="45720" rIns="91440" bIns="45720" rtlCol="0" anchor="t">
            <a:normAutofit fontScale="85000" lnSpcReduction="20000"/>
          </a:bodyPr>
          <a:lstStyle/>
          <a:p>
            <a:r>
              <a:rPr lang="en-GB" sz="2800" b="0" i="0" u="none" strike="noStrike">
                <a:solidFill>
                  <a:srgbClr val="212121"/>
                </a:solidFill>
                <a:effectLst/>
                <a:latin typeface="Calibri" panose="020F0502020204030204" pitchFamily="34" charset="0"/>
              </a:rPr>
              <a:t>What is an Auditor?</a:t>
            </a:r>
          </a:p>
          <a:p>
            <a:pPr lvl="1"/>
            <a:r>
              <a:rPr lang="en-GB">
                <a:solidFill>
                  <a:srgbClr val="403F41"/>
                </a:solidFill>
                <a:effectLst/>
                <a:latin typeface="Calibri"/>
                <a:cs typeface="Calibri"/>
              </a:rPr>
              <a:t>Individuals who attend premises and outside spaces, with the aim of capturing staff and property on camera, the content from which is often uploaded to social media and video platforms</a:t>
            </a:r>
            <a:r>
              <a:rPr lang="en-GB">
                <a:solidFill>
                  <a:srgbClr val="403F41"/>
                </a:solidFill>
                <a:effectLst/>
                <a:latin typeface="Seravek Light"/>
              </a:rPr>
              <a:t> </a:t>
            </a:r>
          </a:p>
          <a:p>
            <a:pPr marL="457200" lvl="1" indent="0">
              <a:buNone/>
            </a:pPr>
            <a:endParaRPr lang="en-GB">
              <a:solidFill>
                <a:srgbClr val="403F41"/>
              </a:solidFill>
              <a:effectLst/>
              <a:latin typeface="Seravek Light"/>
            </a:endParaRPr>
          </a:p>
          <a:p>
            <a:r>
              <a:rPr lang="en-GB">
                <a:solidFill>
                  <a:srgbClr val="403F41"/>
                </a:solidFill>
                <a:latin typeface="Calibri"/>
                <a:cs typeface="Calibri"/>
              </a:rPr>
              <a:t>It’s important to take a CALM approach</a:t>
            </a:r>
          </a:p>
          <a:p>
            <a:pPr lvl="1"/>
            <a:r>
              <a:rPr lang="en-US" b="1">
                <a:solidFill>
                  <a:srgbClr val="FF0000"/>
                </a:solidFill>
              </a:rPr>
              <a:t>C</a:t>
            </a:r>
            <a:r>
              <a:rPr lang="en-US" b="1"/>
              <a:t>hat</a:t>
            </a:r>
            <a:r>
              <a:rPr lang="en-US"/>
              <a:t> in a friendly manner </a:t>
            </a:r>
          </a:p>
          <a:p>
            <a:pPr lvl="1"/>
            <a:r>
              <a:rPr lang="en-US" b="1">
                <a:solidFill>
                  <a:srgbClr val="FF0000"/>
                </a:solidFill>
              </a:rPr>
              <a:t>A</a:t>
            </a:r>
            <a:r>
              <a:rPr lang="en-US" b="1"/>
              <a:t>ssess </a:t>
            </a:r>
            <a:r>
              <a:rPr lang="en-US"/>
              <a:t>for hostile intent </a:t>
            </a:r>
          </a:p>
          <a:p>
            <a:pPr lvl="1"/>
            <a:r>
              <a:rPr lang="en-US" b="1">
                <a:solidFill>
                  <a:srgbClr val="FF0000"/>
                </a:solidFill>
              </a:rPr>
              <a:t>L</a:t>
            </a:r>
            <a:r>
              <a:rPr lang="en-US" b="1"/>
              <a:t>imit </a:t>
            </a:r>
            <a:r>
              <a:rPr lang="en-US"/>
              <a:t>interactions beyond what’s necessary</a:t>
            </a:r>
          </a:p>
          <a:p>
            <a:pPr lvl="1"/>
            <a:r>
              <a:rPr lang="en-US" b="1">
                <a:solidFill>
                  <a:srgbClr val="FF0000"/>
                </a:solidFill>
              </a:rPr>
              <a:t>M</a:t>
            </a:r>
            <a:r>
              <a:rPr lang="en-US" b="1"/>
              <a:t>onitor</a:t>
            </a:r>
            <a:r>
              <a:rPr lang="en-US"/>
              <a:t> for risk of escalation  </a:t>
            </a:r>
          </a:p>
          <a:p>
            <a:endParaRPr lang="en-US"/>
          </a:p>
          <a:p>
            <a:r>
              <a:rPr lang="en-US"/>
              <a:t>Escalate where necessary</a:t>
            </a:r>
          </a:p>
          <a:p>
            <a:pPr lvl="1"/>
            <a:r>
              <a:rPr lang="en-US">
                <a:solidFill>
                  <a:srgbClr val="000000"/>
                </a:solidFill>
                <a:latin typeface="Calibri"/>
                <a:cs typeface="Calibri"/>
              </a:rPr>
              <a:t>If you still have concerns after an encounter, contact the police on 101</a:t>
            </a:r>
          </a:p>
          <a:p>
            <a:pPr lvl="1"/>
            <a:r>
              <a:rPr lang="en-US"/>
              <a:t>If you believe there is immediate risk or a crime is being committed, contact 999</a:t>
            </a:r>
            <a:endParaRPr lang="en-US">
              <a:cs typeface="Calibri"/>
            </a:endParaRPr>
          </a:p>
          <a:p>
            <a:pPr lvl="1"/>
            <a:endParaRPr lang="en-US"/>
          </a:p>
        </p:txBody>
      </p:sp>
      <p:pic>
        <p:nvPicPr>
          <p:cNvPr id="12" name="Picture 11" descr="A person holding a phone&#10;&#10;Description automatically generated">
            <a:extLst>
              <a:ext uri="{FF2B5EF4-FFF2-40B4-BE49-F238E27FC236}">
                <a16:creationId xmlns:a16="http://schemas.microsoft.com/office/drawing/2014/main" id="{BBB1A82B-2112-9F36-2A17-5C31395205F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40044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5DE0D-92E6-9B88-5DE9-E4152F97BCCF}"/>
              </a:ext>
            </a:extLst>
          </p:cNvPr>
          <p:cNvSpPr>
            <a:spLocks noGrp="1"/>
          </p:cNvSpPr>
          <p:nvPr>
            <p:ph type="title"/>
          </p:nvPr>
        </p:nvSpPr>
        <p:spPr/>
        <p:txBody>
          <a:bodyPr/>
          <a:lstStyle/>
          <a:p>
            <a:r>
              <a:rPr lang="en-US"/>
              <a:t>What are Auditors?</a:t>
            </a:r>
          </a:p>
        </p:txBody>
      </p:sp>
      <p:sp>
        <p:nvSpPr>
          <p:cNvPr id="3" name="Content Placeholder 2">
            <a:extLst>
              <a:ext uri="{FF2B5EF4-FFF2-40B4-BE49-F238E27FC236}">
                <a16:creationId xmlns:a16="http://schemas.microsoft.com/office/drawing/2014/main" id="{642943EB-82BA-D966-38A3-CE826A067911}"/>
              </a:ext>
            </a:extLst>
          </p:cNvPr>
          <p:cNvSpPr>
            <a:spLocks noGrp="1"/>
          </p:cNvSpPr>
          <p:nvPr>
            <p:ph idx="1"/>
          </p:nvPr>
        </p:nvSpPr>
        <p:spPr/>
        <p:txBody>
          <a:bodyPr vert="horz" lIns="91440" tIns="45720" rIns="91440" bIns="45720" rtlCol="0" anchor="t">
            <a:normAutofit fontScale="92500" lnSpcReduction="20000"/>
          </a:bodyPr>
          <a:lstStyle/>
          <a:p>
            <a:pPr marL="0" indent="0" algn="ctr">
              <a:buNone/>
            </a:pPr>
            <a:r>
              <a:rPr lang="en-GB">
                <a:solidFill>
                  <a:srgbClr val="403F41"/>
                </a:solidFill>
                <a:effectLst/>
                <a:latin typeface="Calibri"/>
                <a:cs typeface="Calibri"/>
              </a:rPr>
              <a:t>Individuals who attend premises and outside spaces, </a:t>
            </a:r>
            <a:br>
              <a:rPr lang="en-GB">
                <a:effectLst/>
                <a:latin typeface="Calibri"/>
              </a:rPr>
            </a:br>
            <a:r>
              <a:rPr lang="en-GB">
                <a:solidFill>
                  <a:srgbClr val="403F41"/>
                </a:solidFill>
                <a:effectLst/>
                <a:latin typeface="Calibri"/>
                <a:cs typeface="Calibri"/>
              </a:rPr>
              <a:t>with the aim of capturing staff and property on camera, </a:t>
            </a:r>
            <a:br>
              <a:rPr lang="en-GB">
                <a:effectLst/>
                <a:latin typeface="Calibri"/>
              </a:rPr>
            </a:br>
            <a:r>
              <a:rPr lang="en-GB">
                <a:solidFill>
                  <a:srgbClr val="403F41"/>
                </a:solidFill>
                <a:effectLst/>
                <a:latin typeface="Calibri"/>
                <a:cs typeface="Calibri"/>
              </a:rPr>
              <a:t>the content from which is often uploaded to social </a:t>
            </a:r>
            <a:br>
              <a:rPr lang="en-GB">
                <a:effectLst/>
                <a:latin typeface="Calibri"/>
              </a:rPr>
            </a:br>
            <a:r>
              <a:rPr lang="en-GB">
                <a:solidFill>
                  <a:srgbClr val="403F41"/>
                </a:solidFill>
                <a:effectLst/>
                <a:latin typeface="Calibri"/>
                <a:cs typeface="Calibri"/>
              </a:rPr>
              <a:t>media and video platforms </a:t>
            </a:r>
          </a:p>
          <a:p>
            <a:pPr marL="0" indent="0">
              <a:buNone/>
            </a:pPr>
            <a:endParaRPr lang="en-GB">
              <a:solidFill>
                <a:srgbClr val="403F41"/>
              </a:solidFill>
              <a:effectLst/>
              <a:latin typeface="Calibri"/>
              <a:cs typeface="Calibri"/>
            </a:endParaRPr>
          </a:p>
          <a:p>
            <a:r>
              <a:rPr lang="en-GB">
                <a:solidFill>
                  <a:srgbClr val="403F41"/>
                </a:solidFill>
                <a:effectLst/>
                <a:latin typeface="Calibri"/>
                <a:cs typeface="Calibri"/>
              </a:rPr>
              <a:t>Issues typically arise when staff and security</a:t>
            </a:r>
            <a:r>
              <a:rPr lang="en-GB">
                <a:solidFill>
                  <a:srgbClr val="403F41"/>
                </a:solidFill>
                <a:latin typeface="Calibri"/>
                <a:cs typeface="Calibri"/>
              </a:rPr>
              <a:t>:</a:t>
            </a:r>
          </a:p>
          <a:p>
            <a:pPr lvl="1">
              <a:buFont typeface="Courier New" panose="020B0604020202020204" pitchFamily="34" charset="0"/>
              <a:buChar char="o"/>
            </a:pPr>
            <a:r>
              <a:rPr lang="en-GB">
                <a:solidFill>
                  <a:srgbClr val="403F41"/>
                </a:solidFill>
                <a:latin typeface="Calibri"/>
                <a:cs typeface="Calibri"/>
              </a:rPr>
              <a:t>Engage</a:t>
            </a:r>
            <a:r>
              <a:rPr lang="en-GB">
                <a:solidFill>
                  <a:srgbClr val="403F41"/>
                </a:solidFill>
                <a:effectLst/>
                <a:latin typeface="Calibri"/>
                <a:cs typeface="Calibri"/>
              </a:rPr>
              <a:t> in a hostile </a:t>
            </a:r>
            <a:r>
              <a:rPr lang="en-GB">
                <a:solidFill>
                  <a:srgbClr val="403F41"/>
                </a:solidFill>
                <a:latin typeface="Calibri"/>
                <a:cs typeface="Calibri"/>
              </a:rPr>
              <a:t>manner</a:t>
            </a:r>
          </a:p>
          <a:p>
            <a:pPr lvl="1">
              <a:buFont typeface="Courier New" panose="020B0604020202020204" pitchFamily="34" charset="0"/>
              <a:buChar char="o"/>
            </a:pPr>
            <a:r>
              <a:rPr lang="en-GB">
                <a:solidFill>
                  <a:srgbClr val="403F41"/>
                </a:solidFill>
                <a:latin typeface="Calibri"/>
                <a:cs typeface="Calibri"/>
              </a:rPr>
              <a:t>Quote</a:t>
            </a:r>
            <a:r>
              <a:rPr lang="en-GB">
                <a:solidFill>
                  <a:srgbClr val="403F41"/>
                </a:solidFill>
                <a:latin typeface="Calibri"/>
                <a:ea typeface="+mn-lt"/>
                <a:cs typeface="+mn-lt"/>
              </a:rPr>
              <a:t> legislation incorrectly</a:t>
            </a:r>
            <a:endParaRPr lang="en-GB">
              <a:solidFill>
                <a:srgbClr val="403F41"/>
              </a:solidFill>
              <a:latin typeface="Calibri"/>
              <a:cs typeface="Calibri"/>
            </a:endParaRPr>
          </a:p>
          <a:p>
            <a:pPr lvl="1">
              <a:buFont typeface="Courier New" panose="020B0604020202020204" pitchFamily="34" charset="0"/>
              <a:buChar char="o"/>
            </a:pPr>
            <a:r>
              <a:rPr lang="en-GB">
                <a:solidFill>
                  <a:srgbClr val="403F41"/>
                </a:solidFill>
                <a:latin typeface="Calibri"/>
                <a:ea typeface="+mn-lt"/>
                <a:cs typeface="+mn-lt"/>
              </a:rPr>
              <a:t>Or give inaccurate statements</a:t>
            </a:r>
            <a:endParaRPr lang="en-GB">
              <a:solidFill>
                <a:srgbClr val="403F41"/>
              </a:solidFill>
              <a:latin typeface="Calibri"/>
              <a:cs typeface="Calibri"/>
            </a:endParaRPr>
          </a:p>
          <a:p>
            <a:pPr lvl="1">
              <a:buFont typeface="Courier New" panose="020B0604020202020204" pitchFamily="34" charset="0"/>
              <a:buChar char="o"/>
            </a:pPr>
            <a:endParaRPr lang="en-GB">
              <a:solidFill>
                <a:srgbClr val="403F41"/>
              </a:solidFill>
              <a:latin typeface="Calibri"/>
              <a:cs typeface="Calibri"/>
            </a:endParaRPr>
          </a:p>
          <a:p>
            <a:r>
              <a:rPr lang="en-GB">
                <a:solidFill>
                  <a:srgbClr val="403F41"/>
                </a:solidFill>
                <a:effectLst/>
                <a:latin typeface="Calibri"/>
                <a:cs typeface="Calibri"/>
              </a:rPr>
              <a:t>Auditing activity itself is mostly harmless, and the amount of compromising information gathered by filming vehicles, personnel, equipment or the facility itself is generally minimal. </a:t>
            </a:r>
          </a:p>
          <a:p>
            <a:pPr marL="0" indent="0">
              <a:buNone/>
            </a:pPr>
            <a:endParaRPr lang="en-GB">
              <a:solidFill>
                <a:srgbClr val="403F41"/>
              </a:solidFill>
              <a:effectLst/>
              <a:latin typeface="Seravek Light"/>
            </a:endParaRPr>
          </a:p>
        </p:txBody>
      </p:sp>
      <p:pic>
        <p:nvPicPr>
          <p:cNvPr id="4" name="Picture 3" descr="A person taking a selfie&#10;&#10;Description automatically generated">
            <a:extLst>
              <a:ext uri="{FF2B5EF4-FFF2-40B4-BE49-F238E27FC236}">
                <a16:creationId xmlns:a16="http://schemas.microsoft.com/office/drawing/2014/main" id="{A9AD94E1-53C5-283E-ECB6-3A9AE7B5F99C}"/>
              </a:ext>
            </a:extLst>
          </p:cNvPr>
          <p:cNvPicPr>
            <a:picLocks noChangeAspect="1"/>
          </p:cNvPicPr>
          <p:nvPr/>
        </p:nvPicPr>
        <p:blipFill>
          <a:blip r:embed="rId3"/>
          <a:stretch>
            <a:fillRect/>
          </a:stretch>
        </p:blipFill>
        <p:spPr>
          <a:xfrm>
            <a:off x="0" y="0"/>
            <a:ext cx="12180875" cy="6855218"/>
          </a:xfrm>
          <a:prstGeom prst="rect">
            <a:avLst/>
          </a:prstGeom>
        </p:spPr>
      </p:pic>
    </p:spTree>
    <p:extLst>
      <p:ext uri="{BB962C8B-B14F-4D97-AF65-F5344CB8AC3E}">
        <p14:creationId xmlns:p14="http://schemas.microsoft.com/office/powerpoint/2010/main" val="1925162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A728C-AE06-96FC-A14A-63D9D9EEB512}"/>
              </a:ext>
            </a:extLst>
          </p:cNvPr>
          <p:cNvSpPr>
            <a:spLocks noGrp="1"/>
          </p:cNvSpPr>
          <p:nvPr>
            <p:ph type="title"/>
          </p:nvPr>
        </p:nvSpPr>
        <p:spPr/>
        <p:txBody>
          <a:bodyPr/>
          <a:lstStyle/>
          <a:p>
            <a:r>
              <a:rPr lang="en-US"/>
              <a:t>Auditor or Hostile Reconnaissance? </a:t>
            </a:r>
          </a:p>
        </p:txBody>
      </p:sp>
      <p:sp>
        <p:nvSpPr>
          <p:cNvPr id="3" name="Content Placeholder 2">
            <a:extLst>
              <a:ext uri="{FF2B5EF4-FFF2-40B4-BE49-F238E27FC236}">
                <a16:creationId xmlns:a16="http://schemas.microsoft.com/office/drawing/2014/main" id="{88788DC1-5822-276B-5985-180768EEB492}"/>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GB">
                <a:solidFill>
                  <a:srgbClr val="403F41"/>
                </a:solidFill>
                <a:effectLst/>
                <a:latin typeface="Seravek Light"/>
              </a:rPr>
              <a:t>Staff should be aware of the behaviours that may indicate Hostile Reconnaissance.</a:t>
            </a:r>
          </a:p>
          <a:p>
            <a:pPr marL="0" indent="0">
              <a:buNone/>
            </a:pPr>
            <a:endParaRPr lang="en-GB">
              <a:solidFill>
                <a:srgbClr val="403F41"/>
              </a:solidFill>
              <a:latin typeface="Seravek Light"/>
            </a:endParaRPr>
          </a:p>
          <a:p>
            <a:pPr marL="0" indent="0">
              <a:buNone/>
            </a:pPr>
            <a:r>
              <a:rPr lang="en-GB">
                <a:solidFill>
                  <a:srgbClr val="403F41"/>
                </a:solidFill>
                <a:effectLst/>
                <a:latin typeface="Seravek Light"/>
              </a:rPr>
              <a:t>Hostile </a:t>
            </a:r>
            <a:r>
              <a:rPr lang="en-GB">
                <a:solidFill>
                  <a:srgbClr val="403F41"/>
                </a:solidFill>
                <a:latin typeface="Seravek Light"/>
              </a:rPr>
              <a:t>Reconnaissance</a:t>
            </a:r>
            <a:r>
              <a:rPr lang="en-GB">
                <a:solidFill>
                  <a:srgbClr val="403F41"/>
                </a:solidFill>
                <a:effectLst/>
                <a:latin typeface="Seravek Light"/>
              </a:rPr>
              <a:t> is almost always done covertly, while Auditors want to be noticed.</a:t>
            </a:r>
          </a:p>
          <a:p>
            <a:pPr marL="0" indent="0">
              <a:buNone/>
            </a:pPr>
            <a:endParaRPr lang="en-GB">
              <a:solidFill>
                <a:srgbClr val="403F41"/>
              </a:solidFill>
              <a:latin typeface="Seravek Light"/>
            </a:endParaRPr>
          </a:p>
          <a:p>
            <a:pPr marL="0" indent="0">
              <a:buNone/>
            </a:pPr>
            <a:r>
              <a:rPr lang="en-GB">
                <a:solidFill>
                  <a:srgbClr val="403F41"/>
                </a:solidFill>
                <a:effectLst/>
                <a:latin typeface="Seravek Light"/>
              </a:rPr>
              <a:t>But, while the Auditors themselves might not have hostile intent, the content they create and post online could be viewed by genuine hostile actors.</a:t>
            </a:r>
            <a:r>
              <a:rPr lang="en-GB">
                <a:solidFill>
                  <a:srgbClr val="403F41"/>
                </a:solidFill>
                <a:latin typeface="Seravek Light"/>
              </a:rPr>
              <a:t> </a:t>
            </a:r>
          </a:p>
          <a:p>
            <a:pPr marL="0" indent="0">
              <a:buNone/>
            </a:pPr>
            <a:endParaRPr lang="en-GB">
              <a:solidFill>
                <a:srgbClr val="403F41"/>
              </a:solidFill>
              <a:latin typeface="Seravek Light"/>
            </a:endParaRPr>
          </a:p>
          <a:p>
            <a:pPr marL="0" indent="0">
              <a:buNone/>
            </a:pPr>
            <a:r>
              <a:rPr lang="en-GB">
                <a:solidFill>
                  <a:srgbClr val="403F41"/>
                </a:solidFill>
                <a:latin typeface="Seravek Light"/>
                <a:ea typeface="+mn-lt"/>
                <a:cs typeface="+mn-lt"/>
              </a:rPr>
              <a:t>If you’re familiar with the See, Check and Notify (</a:t>
            </a:r>
            <a:r>
              <a:rPr lang="en-GB" err="1">
                <a:solidFill>
                  <a:srgbClr val="403F41"/>
                </a:solidFill>
                <a:latin typeface="Seravek Light"/>
                <a:ea typeface="+mn-lt"/>
                <a:cs typeface="+mn-lt"/>
              </a:rPr>
              <a:t>SCaN</a:t>
            </a:r>
            <a:r>
              <a:rPr lang="en-GB">
                <a:solidFill>
                  <a:srgbClr val="403F41"/>
                </a:solidFill>
                <a:latin typeface="Seravek Light"/>
                <a:ea typeface="+mn-lt"/>
                <a:cs typeface="+mn-lt"/>
              </a:rPr>
              <a:t>) guidance, engaging with Auditors would align as part of the ‘Check’ section. </a:t>
            </a:r>
            <a:endParaRPr lang="en-GB">
              <a:latin typeface="Seravek Light"/>
            </a:endParaRPr>
          </a:p>
          <a:p>
            <a:pPr marL="0" indent="0">
              <a:buNone/>
            </a:pPr>
            <a:endParaRPr lang="en-GB">
              <a:solidFill>
                <a:srgbClr val="403F41"/>
              </a:solidFill>
              <a:effectLst/>
              <a:latin typeface="Seravek Light"/>
              <a:cs typeface="Calibri" panose="020F0502020204030204"/>
            </a:endParaRPr>
          </a:p>
          <a:p>
            <a:pPr marL="0" indent="0">
              <a:buNone/>
            </a:pPr>
            <a:endParaRPr lang="en-GB">
              <a:solidFill>
                <a:srgbClr val="403F41"/>
              </a:solidFill>
              <a:latin typeface="Seravek Light"/>
              <a:cs typeface="Calibri" panose="020F0502020204030204"/>
            </a:endParaRPr>
          </a:p>
          <a:p>
            <a:endParaRPr lang="en-US">
              <a:solidFill>
                <a:srgbClr val="000000"/>
              </a:solidFill>
              <a:latin typeface="Calibri" panose="020F0502020204030204"/>
              <a:cs typeface="Calibri" panose="020F0502020204030204"/>
            </a:endParaRPr>
          </a:p>
        </p:txBody>
      </p:sp>
      <p:pic>
        <p:nvPicPr>
          <p:cNvPr id="14" name="Picture 13" descr="A blue background with text and a blue object&#10;&#10;Description automatically generated with medium confidence">
            <a:extLst>
              <a:ext uri="{FF2B5EF4-FFF2-40B4-BE49-F238E27FC236}">
                <a16:creationId xmlns:a16="http://schemas.microsoft.com/office/drawing/2014/main" id="{67307B56-3763-BEB1-A5BF-E1E0234E908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11659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BA199-B932-A67D-C609-42074EAC8782}"/>
              </a:ext>
            </a:extLst>
          </p:cNvPr>
          <p:cNvSpPr>
            <a:spLocks noGrp="1"/>
          </p:cNvSpPr>
          <p:nvPr>
            <p:ph type="title"/>
          </p:nvPr>
        </p:nvSpPr>
        <p:spPr/>
        <p:txBody>
          <a:bodyPr/>
          <a:lstStyle/>
          <a:p>
            <a:r>
              <a:rPr lang="en-US"/>
              <a:t>Engagement</a:t>
            </a:r>
          </a:p>
        </p:txBody>
      </p:sp>
      <p:sp>
        <p:nvSpPr>
          <p:cNvPr id="3" name="Content Placeholder 2">
            <a:extLst>
              <a:ext uri="{FF2B5EF4-FFF2-40B4-BE49-F238E27FC236}">
                <a16:creationId xmlns:a16="http://schemas.microsoft.com/office/drawing/2014/main" id="{CF52DFEA-B755-4222-9F47-C11B61ECE18E}"/>
              </a:ext>
            </a:extLst>
          </p:cNvPr>
          <p:cNvSpPr>
            <a:spLocks noGrp="1"/>
          </p:cNvSpPr>
          <p:nvPr>
            <p:ph idx="1"/>
          </p:nvPr>
        </p:nvSpPr>
        <p:spPr/>
        <p:txBody>
          <a:bodyPr vert="horz"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eravek Light"/>
              </a:rPr>
              <a:t>Everyone has a role to play in 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403F41"/>
                </a:solidFill>
                <a:effectLst/>
                <a:latin typeface="Seravek Light"/>
              </a:rPr>
              <a:t>Because Auditors can rely on confusion and intimidation, making staff aware – and prepared – is an important aspect of protecting against such tactics. </a:t>
            </a:r>
          </a:p>
          <a:p>
            <a:pPr marL="0" indent="0">
              <a:buNone/>
            </a:pPr>
            <a:endParaRPr lang="en-GB">
              <a:solidFill>
                <a:srgbClr val="403F41"/>
              </a:solidFill>
              <a:effectLst/>
              <a:latin typeface="Seravek Light"/>
            </a:endParaRPr>
          </a:p>
          <a:p>
            <a:pPr marL="0" indent="0">
              <a:buNone/>
            </a:pPr>
            <a:r>
              <a:rPr lang="en-GB">
                <a:solidFill>
                  <a:srgbClr val="403F41"/>
                </a:solidFill>
                <a:effectLst/>
                <a:latin typeface="Seravek Light"/>
              </a:rPr>
              <a:t>It is important that all staff remain polite and professional if responding to a situation.</a:t>
            </a:r>
          </a:p>
          <a:p>
            <a:pPr marL="0" indent="0">
              <a:buNone/>
            </a:pPr>
            <a:endParaRPr lang="en-US"/>
          </a:p>
        </p:txBody>
      </p:sp>
      <p:pic>
        <p:nvPicPr>
          <p:cNvPr id="8" name="Picture 7" descr="A person taking a selfie with a phone&#10;&#10;Description automatically generated">
            <a:extLst>
              <a:ext uri="{FF2B5EF4-FFF2-40B4-BE49-F238E27FC236}">
                <a16:creationId xmlns:a16="http://schemas.microsoft.com/office/drawing/2014/main" id="{6C65DC7D-FFF2-8B44-A7CE-E0FB6636EF2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75795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E399C-B034-2536-B089-DE0CBE5DBB9B}"/>
              </a:ext>
            </a:extLst>
          </p:cNvPr>
          <p:cNvSpPr>
            <a:spLocks noGrp="1"/>
          </p:cNvSpPr>
          <p:nvPr>
            <p:ph type="title"/>
          </p:nvPr>
        </p:nvSpPr>
        <p:spPr/>
        <p:txBody>
          <a:bodyPr/>
          <a:lstStyle/>
          <a:p>
            <a:r>
              <a:rPr lang="en-US"/>
              <a:t>CALM</a:t>
            </a:r>
          </a:p>
        </p:txBody>
      </p:sp>
      <p:sp>
        <p:nvSpPr>
          <p:cNvPr id="3" name="Content Placeholder 2">
            <a:extLst>
              <a:ext uri="{FF2B5EF4-FFF2-40B4-BE49-F238E27FC236}">
                <a16:creationId xmlns:a16="http://schemas.microsoft.com/office/drawing/2014/main" id="{0A3CD9FF-31C9-C4D1-CF32-5AA448BE1913}"/>
              </a:ext>
            </a:extLst>
          </p:cNvPr>
          <p:cNvSpPr>
            <a:spLocks noGrp="1"/>
          </p:cNvSpPr>
          <p:nvPr>
            <p:ph idx="1"/>
          </p:nvPr>
        </p:nvSpPr>
        <p:spPr/>
        <p:txBody>
          <a:bodyPr vert="horz" lIns="91440" tIns="45720" rIns="91440" bIns="45720" rtlCol="0" anchor="t">
            <a:normAutofit/>
          </a:bodyPr>
          <a:lstStyle/>
          <a:p>
            <a:pPr marL="0" indent="0">
              <a:buNone/>
            </a:pPr>
            <a:r>
              <a:rPr lang="en-GB">
                <a:solidFill>
                  <a:srgbClr val="403F41"/>
                </a:solidFill>
                <a:effectLst/>
                <a:latin typeface="Seravek Light"/>
              </a:rPr>
              <a:t>When interacting with suspected Auditors, we recommend a </a:t>
            </a:r>
            <a:r>
              <a:rPr lang="en-GB" b="1">
                <a:solidFill>
                  <a:srgbClr val="403F41"/>
                </a:solidFill>
                <a:effectLst/>
                <a:latin typeface="Seravek"/>
              </a:rPr>
              <a:t>CALM approach </a:t>
            </a:r>
            <a:endParaRPr lang="en-GB">
              <a:solidFill>
                <a:srgbClr val="403F41"/>
              </a:solidFill>
              <a:effectLst/>
              <a:latin typeface="Seravek Light"/>
            </a:endParaRPr>
          </a:p>
          <a:p>
            <a:endParaRPr lang="en-US"/>
          </a:p>
          <a:p>
            <a:r>
              <a:rPr lang="en-US" b="1">
                <a:solidFill>
                  <a:srgbClr val="FF0000"/>
                </a:solidFill>
              </a:rPr>
              <a:t>C</a:t>
            </a:r>
            <a:r>
              <a:rPr lang="en-US" b="1"/>
              <a:t>hat</a:t>
            </a:r>
            <a:r>
              <a:rPr lang="en-US"/>
              <a:t> in a friendly manner  </a:t>
            </a:r>
          </a:p>
          <a:p>
            <a:r>
              <a:rPr lang="en-US" b="1">
                <a:solidFill>
                  <a:srgbClr val="FF0000"/>
                </a:solidFill>
              </a:rPr>
              <a:t>A</a:t>
            </a:r>
            <a:r>
              <a:rPr lang="en-US" b="1"/>
              <a:t>ssess </a:t>
            </a:r>
            <a:r>
              <a:rPr lang="en-US"/>
              <a:t>for hostile intent  </a:t>
            </a:r>
          </a:p>
          <a:p>
            <a:r>
              <a:rPr lang="en-US" b="1">
                <a:solidFill>
                  <a:srgbClr val="FF0000"/>
                </a:solidFill>
              </a:rPr>
              <a:t>L</a:t>
            </a:r>
            <a:r>
              <a:rPr lang="en-US" b="1"/>
              <a:t>imit </a:t>
            </a:r>
            <a:r>
              <a:rPr lang="en-US"/>
              <a:t>interactions beyond what’s necessary </a:t>
            </a:r>
          </a:p>
          <a:p>
            <a:r>
              <a:rPr lang="en-US" b="1">
                <a:solidFill>
                  <a:srgbClr val="FF0000"/>
                </a:solidFill>
              </a:rPr>
              <a:t>M</a:t>
            </a:r>
            <a:r>
              <a:rPr lang="en-US" b="1"/>
              <a:t>onitor</a:t>
            </a:r>
            <a:r>
              <a:rPr lang="en-US"/>
              <a:t> for risk of escalation  </a:t>
            </a:r>
          </a:p>
          <a:p>
            <a:endParaRPr lang="en-US"/>
          </a:p>
          <a:p>
            <a:endParaRPr lang="en-US"/>
          </a:p>
        </p:txBody>
      </p:sp>
      <p:pic>
        <p:nvPicPr>
          <p:cNvPr id="8" name="Picture 7" descr="A poster of a company&#10;&#10;Description automatically generated with medium confidence">
            <a:extLst>
              <a:ext uri="{FF2B5EF4-FFF2-40B4-BE49-F238E27FC236}">
                <a16:creationId xmlns:a16="http://schemas.microsoft.com/office/drawing/2014/main" id="{B13574CC-DD50-D59E-20CF-B8C95A2479D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2228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BE698-778F-8455-D576-4E2785AC0E96}"/>
              </a:ext>
            </a:extLst>
          </p:cNvPr>
          <p:cNvSpPr>
            <a:spLocks noGrp="1"/>
          </p:cNvSpPr>
          <p:nvPr>
            <p:ph type="title"/>
          </p:nvPr>
        </p:nvSpPr>
        <p:spPr/>
        <p:txBody>
          <a:bodyPr/>
          <a:lstStyle/>
          <a:p>
            <a:r>
              <a:rPr lang="en-US"/>
              <a:t>Offences</a:t>
            </a:r>
          </a:p>
        </p:txBody>
      </p:sp>
      <p:sp>
        <p:nvSpPr>
          <p:cNvPr id="3" name="Content Placeholder 2">
            <a:extLst>
              <a:ext uri="{FF2B5EF4-FFF2-40B4-BE49-F238E27FC236}">
                <a16:creationId xmlns:a16="http://schemas.microsoft.com/office/drawing/2014/main" id="{336C65ED-B443-8F90-FDB1-AEB65CD780D8}"/>
              </a:ext>
            </a:extLst>
          </p:cNvPr>
          <p:cNvSpPr>
            <a:spLocks noGrp="1"/>
          </p:cNvSpPr>
          <p:nvPr>
            <p:ph idx="1"/>
          </p:nvPr>
        </p:nvSpPr>
        <p:spPr/>
        <p:txBody>
          <a:bodyPr>
            <a:normAutofit/>
          </a:bodyPr>
          <a:lstStyle/>
          <a:p>
            <a:r>
              <a:rPr lang="en-GB">
                <a:solidFill>
                  <a:srgbClr val="403F41"/>
                </a:solidFill>
                <a:effectLst/>
                <a:latin typeface="Seravek Light"/>
              </a:rPr>
              <a:t>There are no powers prohibiting the taking of photographs or video in a public place – including via the use of drones. </a:t>
            </a:r>
          </a:p>
          <a:p>
            <a:r>
              <a:rPr lang="en-GB">
                <a:solidFill>
                  <a:srgbClr val="403F41"/>
                </a:solidFill>
                <a:effectLst/>
                <a:latin typeface="Seravek Light"/>
              </a:rPr>
              <a:t>Site security should be clear where the borders of their property and land begin, including ensuring there is adequate signage and perimeter fencing. </a:t>
            </a:r>
          </a:p>
          <a:p>
            <a:r>
              <a:rPr lang="en-GB">
                <a:solidFill>
                  <a:srgbClr val="403F41"/>
                </a:solidFill>
                <a:effectLst/>
                <a:latin typeface="Seravek Light"/>
              </a:rPr>
              <a:t>Existing security plans should be used in the event that Auditors have gained access to private property</a:t>
            </a:r>
          </a:p>
          <a:p>
            <a:r>
              <a:rPr lang="en-GB">
                <a:solidFill>
                  <a:srgbClr val="403F41"/>
                </a:solidFill>
                <a:effectLst/>
                <a:latin typeface="Seravek Light"/>
              </a:rPr>
              <a:t>And remember – while the Auditors themselves might not have hostile intent, the content they create and post online could be viewed by genuine hostile actors.</a:t>
            </a:r>
            <a:endParaRPr lang="en-US"/>
          </a:p>
        </p:txBody>
      </p:sp>
      <p:pic>
        <p:nvPicPr>
          <p:cNvPr id="8" name="Picture 7" descr="A blue background with white text and yellow circles&#10;&#10;Description automatically generated">
            <a:extLst>
              <a:ext uri="{FF2B5EF4-FFF2-40B4-BE49-F238E27FC236}">
                <a16:creationId xmlns:a16="http://schemas.microsoft.com/office/drawing/2014/main" id="{96979E68-BB66-850F-E8E9-4E720E06E4B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30159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957D9-A56C-C6B8-28B2-1609D17238EA}"/>
              </a:ext>
            </a:extLst>
          </p:cNvPr>
          <p:cNvSpPr>
            <a:spLocks noGrp="1"/>
          </p:cNvSpPr>
          <p:nvPr>
            <p:ph type="title"/>
          </p:nvPr>
        </p:nvSpPr>
        <p:spPr/>
        <p:txBody>
          <a:bodyPr/>
          <a:lstStyle/>
          <a:p>
            <a:r>
              <a:rPr lang="en-US"/>
              <a:t>When to Escalate</a:t>
            </a:r>
          </a:p>
        </p:txBody>
      </p:sp>
      <p:sp>
        <p:nvSpPr>
          <p:cNvPr id="3" name="Content Placeholder 2">
            <a:extLst>
              <a:ext uri="{FF2B5EF4-FFF2-40B4-BE49-F238E27FC236}">
                <a16:creationId xmlns:a16="http://schemas.microsoft.com/office/drawing/2014/main" id="{76301FE4-D75A-785D-2DD1-A951E32051DD}"/>
              </a:ext>
            </a:extLst>
          </p:cNvPr>
          <p:cNvSpPr>
            <a:spLocks noGrp="1"/>
          </p:cNvSpPr>
          <p:nvPr>
            <p:ph idx="1"/>
          </p:nvPr>
        </p:nvSpPr>
        <p:spPr/>
        <p:txBody>
          <a:bodyPr vert="horz" lIns="91440" tIns="45720" rIns="91440" bIns="45720" rtlCol="0" anchor="t">
            <a:normAutofit fontScale="92500"/>
          </a:bodyPr>
          <a:lstStyle/>
          <a:p>
            <a:pPr marL="0" indent="0">
              <a:buNone/>
            </a:pPr>
            <a:r>
              <a:rPr lang="en-GB" b="1">
                <a:solidFill>
                  <a:srgbClr val="403F41"/>
                </a:solidFill>
                <a:effectLst/>
                <a:latin typeface="Seravek"/>
              </a:rPr>
              <a:t>Call 101:</a:t>
            </a:r>
            <a:endParaRPr lang="en-GB">
              <a:solidFill>
                <a:srgbClr val="403F41"/>
              </a:solidFill>
              <a:effectLst/>
              <a:latin typeface="Seravek"/>
            </a:endParaRPr>
          </a:p>
          <a:p>
            <a:pPr marL="0" indent="0">
              <a:buNone/>
            </a:pPr>
            <a:r>
              <a:rPr lang="en-GB">
                <a:solidFill>
                  <a:srgbClr val="403F41"/>
                </a:solidFill>
                <a:effectLst/>
                <a:latin typeface="Seravek Light"/>
              </a:rPr>
              <a:t>If you still have concerns after an encounter, contact the police who can offer advice.</a:t>
            </a:r>
          </a:p>
          <a:p>
            <a:pPr marL="0" indent="0">
              <a:buNone/>
            </a:pPr>
            <a:endParaRPr lang="en-US"/>
          </a:p>
          <a:p>
            <a:pPr marL="0" indent="0">
              <a:buNone/>
            </a:pPr>
            <a:r>
              <a:rPr lang="en-GB">
                <a:solidFill>
                  <a:srgbClr val="403F41"/>
                </a:solidFill>
                <a:latin typeface="Seravek Light"/>
              </a:rPr>
              <a:t>This can also assist</a:t>
            </a:r>
            <a:r>
              <a:rPr lang="en-GB">
                <a:solidFill>
                  <a:srgbClr val="403F41"/>
                </a:solidFill>
                <a:effectLst/>
                <a:latin typeface="Seravek Light"/>
              </a:rPr>
              <a:t> in building an intelligence picture around such activity.</a:t>
            </a:r>
          </a:p>
          <a:p>
            <a:endParaRPr lang="en-US"/>
          </a:p>
          <a:p>
            <a:pPr marL="0" indent="0">
              <a:buNone/>
            </a:pPr>
            <a:r>
              <a:rPr lang="en-GB" b="1">
                <a:solidFill>
                  <a:srgbClr val="403F41"/>
                </a:solidFill>
                <a:effectLst/>
                <a:latin typeface="Seravek"/>
              </a:rPr>
              <a:t>Call 999: </a:t>
            </a:r>
            <a:endParaRPr lang="en-GB">
              <a:solidFill>
                <a:srgbClr val="403F41"/>
              </a:solidFill>
              <a:effectLst/>
              <a:latin typeface="Seravek"/>
            </a:endParaRPr>
          </a:p>
          <a:p>
            <a:pPr marL="0" indent="0">
              <a:buNone/>
            </a:pPr>
            <a:r>
              <a:rPr lang="en-GB">
                <a:solidFill>
                  <a:srgbClr val="403F41"/>
                </a:solidFill>
                <a:effectLst/>
                <a:latin typeface="Seravek Light"/>
              </a:rPr>
              <a:t>If there are any concerns that there is an immediate risk, or a crime may be committed, call the police providing as much information as possible.</a:t>
            </a:r>
          </a:p>
          <a:p>
            <a:endParaRPr lang="en-US"/>
          </a:p>
        </p:txBody>
      </p:sp>
      <p:pic>
        <p:nvPicPr>
          <p:cNvPr id="4" name="Picture 3">
            <a:extLst>
              <a:ext uri="{FF2B5EF4-FFF2-40B4-BE49-F238E27FC236}">
                <a16:creationId xmlns:a16="http://schemas.microsoft.com/office/drawing/2014/main" id="{2C90B80D-C8FD-E49A-01DB-3661E1BF3D08}"/>
              </a:ext>
            </a:extLst>
          </p:cNvPr>
          <p:cNvPicPr>
            <a:picLocks noChangeAspect="1"/>
          </p:cNvPicPr>
          <p:nvPr/>
        </p:nvPicPr>
        <p:blipFill>
          <a:blip r:embed="rId3"/>
          <a:stretch>
            <a:fillRect/>
          </a:stretch>
        </p:blipFill>
        <p:spPr>
          <a:xfrm>
            <a:off x="0" y="4172"/>
            <a:ext cx="12158627" cy="6849656"/>
          </a:xfrm>
          <a:prstGeom prst="rect">
            <a:avLst/>
          </a:prstGeom>
        </p:spPr>
      </p:pic>
    </p:spTree>
    <p:extLst>
      <p:ext uri="{BB962C8B-B14F-4D97-AF65-F5344CB8AC3E}">
        <p14:creationId xmlns:p14="http://schemas.microsoft.com/office/powerpoint/2010/main" val="31395536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7b14574-e7e9-44ba-86e8-302f4e1c68a9">
      <Terms xmlns="http://schemas.microsoft.com/office/infopath/2007/PartnerControls"/>
    </lcf76f155ced4ddcb4097134ff3c332f>
    <TaxCatchAll xmlns="59f7433f-90da-414b-9c08-eee62c61747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96136EC98106340AF4F8D4E87126A65" ma:contentTypeVersion="17" ma:contentTypeDescription="Create a new document." ma:contentTypeScope="" ma:versionID="2410e7bce7a637af47987d5b3f4e79f8">
  <xsd:schema xmlns:xsd="http://www.w3.org/2001/XMLSchema" xmlns:xs="http://www.w3.org/2001/XMLSchema" xmlns:p="http://schemas.microsoft.com/office/2006/metadata/properties" xmlns:ns2="37b14574-e7e9-44ba-86e8-302f4e1c68a9" xmlns:ns3="59f7433f-90da-414b-9c08-eee62c61747d" targetNamespace="http://schemas.microsoft.com/office/2006/metadata/properties" ma:root="true" ma:fieldsID="26d2b2d5720f3c4571c0e14e54ff8daa" ns2:_="" ns3:_="">
    <xsd:import namespace="37b14574-e7e9-44ba-86e8-302f4e1c68a9"/>
    <xsd:import namespace="59f7433f-90da-414b-9c08-eee62c61747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14574-e7e9-44ba-86e8-302f4e1c68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1c18181-4331-4636-a1d6-9cfb0c3099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f7433f-90da-414b-9c08-eee62c61747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52198a7-9068-498c-9091-facdb872756f}" ma:internalName="TaxCatchAll" ma:showField="CatchAllData" ma:web="59f7433f-90da-414b-9c08-eee62c6174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B0E92B-1DC8-4B1F-9954-4E3D44C154E6}">
  <ds:schemaRefs>
    <ds:schemaRef ds:uri="http://purl.org/dc/dcmitype/"/>
    <ds:schemaRef ds:uri="http://schemas.microsoft.com/office/2006/documentManagement/types"/>
    <ds:schemaRef ds:uri="http://schemas.openxmlformats.org/package/2006/metadata/core-properties"/>
    <ds:schemaRef ds:uri="http://purl.org/dc/terms/"/>
    <ds:schemaRef ds:uri="http://schemas.microsoft.com/office/2006/metadata/properties"/>
    <ds:schemaRef ds:uri="http://purl.org/dc/elements/1.1/"/>
    <ds:schemaRef ds:uri="37b14574-e7e9-44ba-86e8-302f4e1c68a9"/>
    <ds:schemaRef ds:uri="http://schemas.microsoft.com/office/infopath/2007/PartnerControls"/>
    <ds:schemaRef ds:uri="59f7433f-90da-414b-9c08-eee62c61747d"/>
    <ds:schemaRef ds:uri="http://www.w3.org/XML/1998/namespace"/>
  </ds:schemaRefs>
</ds:datastoreItem>
</file>

<file path=customXml/itemProps2.xml><?xml version="1.0" encoding="utf-8"?>
<ds:datastoreItem xmlns:ds="http://schemas.openxmlformats.org/officeDocument/2006/customXml" ds:itemID="{C5B31E64-3055-494B-A011-52F60503F955}">
  <ds:schemaRefs>
    <ds:schemaRef ds:uri="37b14574-e7e9-44ba-86e8-302f4e1c68a9"/>
    <ds:schemaRef ds:uri="59f7433f-90da-414b-9c08-eee62c6174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ECA605F-E6F4-45B1-AA6E-65CE83D5A9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1973</Words>
  <Application>Microsoft Macintosh PowerPoint</Application>
  <PresentationFormat>Widescreen</PresentationFormat>
  <Paragraphs>170</Paragraphs>
  <Slides>12</Slides>
  <Notes>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vt:lpstr>
      <vt:lpstr>Calibri</vt:lpstr>
      <vt:lpstr>Calibri Light</vt:lpstr>
      <vt:lpstr>Courier New</vt:lpstr>
      <vt:lpstr>Segoe UI</vt:lpstr>
      <vt:lpstr>Seravek</vt:lpstr>
      <vt:lpstr>Seravek Light</vt:lpstr>
      <vt:lpstr>Office Theme</vt:lpstr>
      <vt:lpstr>   Social Media Auditors </vt:lpstr>
      <vt:lpstr>PowerPoint Presentation</vt:lpstr>
      <vt:lpstr>Overview</vt:lpstr>
      <vt:lpstr>What are Auditors?</vt:lpstr>
      <vt:lpstr>Auditor or Hostile Reconnaissance? </vt:lpstr>
      <vt:lpstr>Engagement</vt:lpstr>
      <vt:lpstr>CALM</vt:lpstr>
      <vt:lpstr>Offences</vt:lpstr>
      <vt:lpstr>When to Escalate</vt:lpstr>
      <vt:lpstr>In Summary</vt:lpstr>
      <vt:lpstr>Further Resources</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Beadle</dc:creator>
  <cp:lastModifiedBy>Mark D</cp:lastModifiedBy>
  <cp:revision>5</cp:revision>
  <dcterms:created xsi:type="dcterms:W3CDTF">2023-12-11T09:47:58Z</dcterms:created>
  <dcterms:modified xsi:type="dcterms:W3CDTF">2023-12-18T17:01:48Z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0x010100496136EC98106340AF4F8D4E87126A65</vt:lpwstr>
  </property>
  <property fmtid="{D5CDD505-2E9C-101B-9397-08002B2CF9AE}" pid="3" name="MediaServiceImageTags">
    <vt:lpwstr/>
  </property>
</Properties>
</file>